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7" r:id="rId2"/>
    <p:sldId id="710" r:id="rId3"/>
    <p:sldId id="576" r:id="rId4"/>
    <p:sldId id="567" r:id="rId5"/>
    <p:sldId id="635" r:id="rId6"/>
    <p:sldId id="676" r:id="rId7"/>
    <p:sldId id="642" r:id="rId8"/>
    <p:sldId id="641" r:id="rId9"/>
    <p:sldId id="712" r:id="rId10"/>
    <p:sldId id="644" r:id="rId11"/>
    <p:sldId id="638" r:id="rId12"/>
    <p:sldId id="645" r:id="rId13"/>
    <p:sldId id="646" r:id="rId14"/>
    <p:sldId id="647" r:id="rId15"/>
    <p:sldId id="648" r:id="rId16"/>
    <p:sldId id="649" r:id="rId17"/>
    <p:sldId id="681" r:id="rId18"/>
    <p:sldId id="652" r:id="rId19"/>
    <p:sldId id="714" r:id="rId20"/>
    <p:sldId id="744" r:id="rId21"/>
    <p:sldId id="654" r:id="rId22"/>
    <p:sldId id="743" r:id="rId23"/>
    <p:sldId id="713" r:id="rId24"/>
    <p:sldId id="658" r:id="rId25"/>
    <p:sldId id="659" r:id="rId26"/>
    <p:sldId id="660" r:id="rId27"/>
    <p:sldId id="683" r:id="rId28"/>
    <p:sldId id="684" r:id="rId29"/>
    <p:sldId id="661" r:id="rId30"/>
    <p:sldId id="637" r:id="rId31"/>
    <p:sldId id="670" r:id="rId32"/>
    <p:sldId id="673" r:id="rId33"/>
    <p:sldId id="674" r:id="rId34"/>
    <p:sldId id="675" r:id="rId35"/>
    <p:sldId id="686" r:id="rId36"/>
    <p:sldId id="689" r:id="rId37"/>
    <p:sldId id="690" r:id="rId38"/>
    <p:sldId id="691" r:id="rId39"/>
    <p:sldId id="695" r:id="rId40"/>
    <p:sldId id="692" r:id="rId41"/>
    <p:sldId id="693" r:id="rId42"/>
    <p:sldId id="745" r:id="rId43"/>
    <p:sldId id="694" r:id="rId44"/>
    <p:sldId id="696" r:id="rId45"/>
    <p:sldId id="739" r:id="rId46"/>
    <p:sldId id="740" r:id="rId47"/>
    <p:sldId id="697" r:id="rId48"/>
    <p:sldId id="746" r:id="rId49"/>
    <p:sldId id="747" r:id="rId50"/>
    <p:sldId id="748" r:id="rId51"/>
    <p:sldId id="749" r:id="rId52"/>
    <p:sldId id="750" r:id="rId53"/>
    <p:sldId id="698" r:id="rId54"/>
    <p:sldId id="741" r:id="rId55"/>
    <p:sldId id="742" r:id="rId56"/>
    <p:sldId id="700" r:id="rId57"/>
    <p:sldId id="699" r:id="rId58"/>
    <p:sldId id="701" r:id="rId59"/>
    <p:sldId id="736" r:id="rId60"/>
    <p:sldId id="738" r:id="rId61"/>
    <p:sldId id="705" r:id="rId62"/>
    <p:sldId id="707" r:id="rId63"/>
    <p:sldId id="706" r:id="rId64"/>
    <p:sldId id="708" r:id="rId65"/>
    <p:sldId id="709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5"/>
    <a:srgbClr val="EEE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11" autoAdjust="0"/>
    <p:restoredTop sz="98561" autoAdjust="0"/>
  </p:normalViewPr>
  <p:slideViewPr>
    <p:cSldViewPr snapToObjects="1">
      <p:cViewPr varScale="1">
        <p:scale>
          <a:sx n="67" d="100"/>
          <a:sy n="67" d="100"/>
        </p:scale>
        <p:origin x="672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28B28-89AF-3745-8A2B-85287F69794F}" type="datetimeFigureOut">
              <a:rPr lang="en-US" smtClean="0"/>
              <a:pPr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04080-4C3D-A44A-A841-A4334260A1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10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192FC-C59C-E74A-8A5C-5505CA6A2F58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F320E-8FEC-014C-88BC-C771F0426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3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F164D4-0C60-8A4C-9592-39065271123F}" type="slidenum">
              <a:rPr lang="en-US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-106" charset="-128"/>
              <a:cs typeface="ＭＳ Ｐゴシック" pitchFamily="-106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10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11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12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13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14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15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16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17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18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19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0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20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88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21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22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88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23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24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25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26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27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28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29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30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31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32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33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34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35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36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37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38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40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41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42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462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43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44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45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12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46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479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47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48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381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49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599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50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9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51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0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52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842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53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54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994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55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656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56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57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58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59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165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60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281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6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61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62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63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64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65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7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9ADB3-2AA4-AD41-A300-ECAB673DE606}" type="slidenum">
              <a:rPr lang="en-US"/>
              <a:pPr/>
              <a:t>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A7DE3-CB23-644A-AFED-2E27E53D9CCB}" type="datetimeFigureOut">
              <a:rPr lang="en-US" smtClean="0"/>
              <a:pPr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df"/><Relationship Id="rId7" Type="http://schemas.openxmlformats.org/officeDocument/2006/relationships/image" Target="../media/image12.pd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df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df"/><Relationship Id="rId7" Type="http://schemas.openxmlformats.org/officeDocument/2006/relationships/image" Target="../media/image18.pd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26.pd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d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df"/><Relationship Id="rId5" Type="http://schemas.openxmlformats.org/officeDocument/2006/relationships/image" Target="../media/image21.png"/><Relationship Id="rId4" Type="http://schemas.openxmlformats.org/officeDocument/2006/relationships/image" Target="../media/image25.pd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lss.tuebingen.mpg.de/2015/slides/fergus/Fergus_1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lss.tuebingen.mpg.de/2015/slides/fergus/Fergus_1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lss.tuebingen.mpg.de/2015/slides/fergus/Fergus_1.pdf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d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3.pdf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d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4.pdf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d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owardsdatascience.com/a-simple-guide-to-the-versions-of-the-inception-network-7fc52b863202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image" Target="../media/image60.emf"/><Relationship Id="rId4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9525" y="900807"/>
            <a:ext cx="9144000" cy="17653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39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10707</a:t>
            </a:r>
            <a:br>
              <a:rPr lang="en-US" sz="39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900" b="1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Deep Learning: Spring 2021</a:t>
            </a:r>
            <a:endParaRPr lang="en-US" sz="39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ＭＳ Ｐゴシック" pitchFamily="-106" charset="-128"/>
            </a:endParaRPr>
          </a:p>
        </p:txBody>
      </p:sp>
      <p:sp>
        <p:nvSpPr>
          <p:cNvPr id="49160" name="Rectangle 9"/>
          <p:cNvSpPr>
            <a:spLocks noChangeArrowheads="1"/>
          </p:cNvSpPr>
          <p:nvPr/>
        </p:nvSpPr>
        <p:spPr bwMode="auto">
          <a:xfrm>
            <a:off x="3252363" y="2590800"/>
            <a:ext cx="2847254" cy="584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-106" charset="0"/>
              </a:rPr>
              <a:t>Andrej Risteski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5400" y="3323272"/>
            <a:ext cx="6781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Machine Learning Department</a:t>
            </a:r>
          </a:p>
          <a:p>
            <a:pPr algn="ctr"/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97508" y="4876800"/>
            <a:ext cx="48890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Lecture 4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Convolutional architectures</a:t>
            </a:r>
          </a:p>
        </p:txBody>
      </p:sp>
    </p:spTree>
  </p:cSld>
  <p:clrMapOvr>
    <a:masterClrMapping/>
  </p:clrMapOvr>
  <p:transition advTm="526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Discrete Convolution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3716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Each feature map forms a </a:t>
            </a: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2D grid of features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9900" y="1890635"/>
            <a:ext cx="8521700" cy="400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SzPct val="83000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be computed with a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discrete convolution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   ) of a kernel matrix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US" sz="2000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ij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156200" y="1828800"/>
            <a:ext cx="495300" cy="495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76200" y="2968863"/>
            <a:ext cx="4796342" cy="28223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5029200" y="2743200"/>
            <a:ext cx="3797300" cy="10142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257800" y="3726722"/>
            <a:ext cx="3962400" cy="163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i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the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000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channel of input</a:t>
            </a: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US" sz="2000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ij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the convolution kernel</a:t>
            </a: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r>
              <a:rPr lang="en-US" sz="2000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a learned scaling factor</a:t>
            </a: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2000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the hidden layer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64815" y="5791200"/>
            <a:ext cx="1640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Jarret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al. 2009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477000" y="5491913"/>
            <a:ext cx="2438400" cy="37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 add bias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Discrete Convolution 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295400"/>
            <a:ext cx="8382000" cy="117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The convolution of an image </a:t>
            </a:r>
            <a:r>
              <a:rPr lang="en-US" sz="2200" dirty="0" err="1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 with a kernel </a:t>
            </a:r>
            <a:r>
              <a:rPr lang="en-US" sz="2200" dirty="0" err="1">
                <a:solidFill>
                  <a:schemeClr val="tx1"/>
                </a:solidFill>
              </a:rPr>
              <a:t>k</a:t>
            </a:r>
            <a:r>
              <a:rPr lang="en-US" sz="2200" dirty="0">
                <a:solidFill>
                  <a:schemeClr val="tx1"/>
                </a:solidFill>
              </a:rPr>
              <a:t> is computed as follows: 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81000" y="3429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133600" y="2286000"/>
            <a:ext cx="4768850" cy="796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572000"/>
            <a:ext cx="4648200" cy="2109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295400"/>
            <a:ext cx="8382000" cy="117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The convolution of an image </a:t>
            </a:r>
            <a:r>
              <a:rPr lang="en-US" sz="2200" dirty="0" err="1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 with a kernel </a:t>
            </a:r>
            <a:r>
              <a:rPr lang="en-US" sz="2200" dirty="0" err="1">
                <a:solidFill>
                  <a:schemeClr val="tx1"/>
                </a:solidFill>
              </a:rPr>
              <a:t>k</a:t>
            </a:r>
            <a:r>
              <a:rPr lang="en-US" sz="2200" dirty="0">
                <a:solidFill>
                  <a:schemeClr val="tx1"/>
                </a:solidFill>
              </a:rPr>
              <a:t> is computed as follows: 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133600" y="2286000"/>
            <a:ext cx="4768850" cy="796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572000"/>
            <a:ext cx="4648200" cy="21094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4038600"/>
            <a:ext cx="1854200" cy="558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4013200" y="3886200"/>
            <a:ext cx="878541" cy="355600"/>
          </a:xfrm>
          <a:prstGeom prst="rect">
            <a:avLst/>
          </a:prstGeom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5029200" y="3944175"/>
            <a:ext cx="3886200" cy="36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1600" dirty="0">
                <a:solidFill>
                  <a:schemeClr val="tx1"/>
                </a:solidFill>
              </a:rPr>
              <a:t>with rows and columns flipped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343400"/>
            <a:ext cx="1219200" cy="1209822"/>
          </a:xfrm>
          <a:prstGeom prst="rect">
            <a:avLst/>
          </a:prstGeom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23747FA1-9569-43BB-93B3-DB823622C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Discrete Convolution 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CA49DBB5-6C4F-4C47-9284-F96D78467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429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295400"/>
            <a:ext cx="8382000" cy="117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The convolution of an image </a:t>
            </a:r>
            <a:r>
              <a:rPr lang="en-US" sz="2200" dirty="0" err="1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 with a kernel </a:t>
            </a:r>
            <a:r>
              <a:rPr lang="en-US" sz="2200" dirty="0" err="1">
                <a:solidFill>
                  <a:schemeClr val="tx1"/>
                </a:solidFill>
              </a:rPr>
              <a:t>k</a:t>
            </a:r>
            <a:r>
              <a:rPr lang="en-US" sz="2200" dirty="0">
                <a:solidFill>
                  <a:schemeClr val="tx1"/>
                </a:solidFill>
              </a:rPr>
              <a:t> is computed as follows: 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133600" y="2286000"/>
            <a:ext cx="4768850" cy="796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572000"/>
            <a:ext cx="4648200" cy="2109497"/>
          </a:xfrm>
          <a:prstGeom prst="rect">
            <a:avLst/>
          </a:prstGeom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374900" y="3454400"/>
            <a:ext cx="5410200" cy="40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0 + 0.5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80 + 0.25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20 + 0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40 = 45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4800600"/>
            <a:ext cx="1676400" cy="101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343400"/>
            <a:ext cx="1219200" cy="1209822"/>
          </a:xfrm>
          <a:prstGeom prst="rect">
            <a:avLst/>
          </a:prstGeom>
        </p:spPr>
      </p:pic>
      <p:sp>
        <p:nvSpPr>
          <p:cNvPr id="10" name="Text Box 8">
            <a:extLst>
              <a:ext uri="{FF2B5EF4-FFF2-40B4-BE49-F238E27FC236}">
                <a16:creationId xmlns:a16="http://schemas.microsoft.com/office/drawing/2014/main" id="{944EF539-B5F1-4B87-944F-08475E5D0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Discrete Convolution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9CA0CD-C7F0-4C40-9AF2-4B1212FEB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429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295400"/>
            <a:ext cx="8382000" cy="117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The convolution of an image </a:t>
            </a:r>
            <a:r>
              <a:rPr lang="en-US" sz="2200" dirty="0" err="1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 with a kernel </a:t>
            </a:r>
            <a:r>
              <a:rPr lang="en-US" sz="2200" dirty="0" err="1">
                <a:solidFill>
                  <a:schemeClr val="tx1"/>
                </a:solidFill>
              </a:rPr>
              <a:t>k</a:t>
            </a:r>
            <a:r>
              <a:rPr lang="en-US" sz="2200" dirty="0">
                <a:solidFill>
                  <a:schemeClr val="tx1"/>
                </a:solidFill>
              </a:rPr>
              <a:t> is computed as follows: 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133600" y="2286000"/>
            <a:ext cx="4768850" cy="796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572000"/>
            <a:ext cx="4648200" cy="21094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4343400"/>
            <a:ext cx="1219200" cy="1209822"/>
          </a:xfrm>
          <a:prstGeom prst="rect">
            <a:avLst/>
          </a:prstGeom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374900" y="3454400"/>
            <a:ext cx="5410200" cy="40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80 + 0.5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40 + 0.25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40 + 0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0 = 110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0" y="4800600"/>
            <a:ext cx="1689100" cy="1023697"/>
          </a:xfrm>
          <a:prstGeom prst="rect">
            <a:avLst/>
          </a:prstGeom>
        </p:spPr>
      </p:pic>
      <p:sp>
        <p:nvSpPr>
          <p:cNvPr id="10" name="Text Box 8">
            <a:extLst>
              <a:ext uri="{FF2B5EF4-FFF2-40B4-BE49-F238E27FC236}">
                <a16:creationId xmlns:a16="http://schemas.microsoft.com/office/drawing/2014/main" id="{B1159B6F-303B-4F91-A983-9F395D32E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Discrete Convolution 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5E8CAF01-2534-430E-9E25-3AA4BDC8E7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429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295400"/>
            <a:ext cx="8382000" cy="117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The convolution of an image </a:t>
            </a:r>
            <a:r>
              <a:rPr lang="en-US" sz="2200" dirty="0" err="1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 with a kernel </a:t>
            </a:r>
            <a:r>
              <a:rPr lang="en-US" sz="2200" dirty="0" err="1">
                <a:solidFill>
                  <a:schemeClr val="tx1"/>
                </a:solidFill>
              </a:rPr>
              <a:t>k</a:t>
            </a:r>
            <a:r>
              <a:rPr lang="en-US" sz="2200" dirty="0">
                <a:solidFill>
                  <a:schemeClr val="tx1"/>
                </a:solidFill>
              </a:rPr>
              <a:t> is computed as follows: 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133600" y="2286000"/>
            <a:ext cx="4768850" cy="796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572000"/>
            <a:ext cx="4648200" cy="21094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5334000"/>
            <a:ext cx="1219200" cy="1209822"/>
          </a:xfrm>
          <a:prstGeom prst="rect">
            <a:avLst/>
          </a:prstGeom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374900" y="3454400"/>
            <a:ext cx="5410200" cy="40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20 + 0.5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40 + 0.25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0 + 0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0 = 40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100" y="4808297"/>
            <a:ext cx="1663700" cy="1008303"/>
          </a:xfrm>
          <a:prstGeom prst="rect">
            <a:avLst/>
          </a:prstGeom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CEB48E06-6825-4E95-86B4-A3286124A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Discrete Convolution 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A5BB75AC-6652-45AD-BF9E-32E119EF1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429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295400"/>
            <a:ext cx="8382000" cy="117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The convolution of an image </a:t>
            </a:r>
            <a:r>
              <a:rPr lang="en-US" sz="2200" dirty="0" err="1">
                <a:solidFill>
                  <a:schemeClr val="tx1"/>
                </a:solidFill>
              </a:rPr>
              <a:t>x</a:t>
            </a:r>
            <a:r>
              <a:rPr lang="en-US" sz="2200" dirty="0">
                <a:solidFill>
                  <a:schemeClr val="tx1"/>
                </a:solidFill>
              </a:rPr>
              <a:t> with a kernel </a:t>
            </a:r>
            <a:r>
              <a:rPr lang="en-US" sz="2200" dirty="0" err="1">
                <a:solidFill>
                  <a:schemeClr val="tx1"/>
                </a:solidFill>
              </a:rPr>
              <a:t>k</a:t>
            </a:r>
            <a:r>
              <a:rPr lang="en-US" sz="2200" dirty="0">
                <a:solidFill>
                  <a:schemeClr val="tx1"/>
                </a:solidFill>
              </a:rPr>
              <a:t> is computed as follows: 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133600" y="2286000"/>
            <a:ext cx="4768850" cy="796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572000"/>
            <a:ext cx="4648200" cy="21094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5334000"/>
            <a:ext cx="1219200" cy="1209822"/>
          </a:xfrm>
          <a:prstGeom prst="rect">
            <a:avLst/>
          </a:prstGeom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374900" y="3454400"/>
            <a:ext cx="5410200" cy="40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40 + 0.5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0 + 0.25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0 + 0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40 = 40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0" y="4810991"/>
            <a:ext cx="1701799" cy="1031393"/>
          </a:xfrm>
          <a:prstGeom prst="rect">
            <a:avLst/>
          </a:prstGeom>
        </p:spPr>
      </p:pic>
      <p:sp>
        <p:nvSpPr>
          <p:cNvPr id="10" name="Text Box 8">
            <a:extLst>
              <a:ext uri="{FF2B5EF4-FFF2-40B4-BE49-F238E27FC236}">
                <a16:creationId xmlns:a16="http://schemas.microsoft.com/office/drawing/2014/main" id="{016AC947-6FB0-428C-82ED-2C8B7C6A4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Discrete Convolution 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F81404D3-3A03-4AA4-96A5-408EED1AF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429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 of a convolution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28" y="2133600"/>
            <a:ext cx="8425743" cy="23805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Adding non-linearity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217784"/>
            <a:ext cx="8382000" cy="83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 a non-linearity, we get a detector of a feature at any position in the image: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514600" y="2260600"/>
            <a:ext cx="3898900" cy="421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F95410-0D28-4992-B7BC-0F4F70EAF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866" y="3210761"/>
            <a:ext cx="7545809" cy="34854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6C82B8-949B-47C6-9EB6-71A8D60233E4}"/>
              </a:ext>
            </a:extLst>
          </p:cNvPr>
          <p:cNvSpPr/>
          <p:nvPr/>
        </p:nvSpPr>
        <p:spPr>
          <a:xfrm>
            <a:off x="3810000" y="2171700"/>
            <a:ext cx="2819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4760913" y="1828800"/>
            <a:ext cx="1588558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6600"/>
            <a:ext cx="8071556" cy="3247882"/>
          </a:xfrm>
          <a:prstGeom prst="rect">
            <a:avLst/>
          </a:prstGeom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E634AAED-27AE-44B8-BD71-EF17C6C2B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Adding non-linearity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2B80D789-56ED-43C2-B801-122616FA5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17784"/>
            <a:ext cx="8382000" cy="83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 a non-linearity, we get a detector of a feature at any position in the image: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0E925-8CE8-43EA-A3AC-7BE1C9F721AB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514600" y="2260600"/>
            <a:ext cx="3898900" cy="4215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592429-FCA4-470F-B630-2F04D84AD9BB}"/>
              </a:ext>
            </a:extLst>
          </p:cNvPr>
          <p:cNvSpPr/>
          <p:nvPr/>
        </p:nvSpPr>
        <p:spPr>
          <a:xfrm>
            <a:off x="3810000" y="2171700"/>
            <a:ext cx="2819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5BB88F-5020-406E-9E97-BC973733BC76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760913" y="1828800"/>
            <a:ext cx="1588558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22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Used Resources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52400" y="3718762"/>
            <a:ext cx="8686800" cy="79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Rob Fergus’ CIFAR/MLSS tutorial on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ConvNets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>
              <a:lnSpc>
                <a:spcPct val="111000"/>
              </a:lnSpc>
            </a:pPr>
            <a:r>
              <a:rPr lang="en-US" sz="2000" dirty="0">
                <a:hlinkClick r:id="rId3"/>
              </a:rPr>
              <a:t>http://mlss.tuebingen.mpg.de/2015/slides/fergus/Fergus_1.pdf</a:t>
            </a: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152400" y="1828800"/>
            <a:ext cx="8763000" cy="157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Disclaimer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Some material in this lecture was borrowed from: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Hugo Larochelle’s class on Neural Networks:</a:t>
            </a:r>
          </a:p>
          <a:p>
            <a:pPr>
              <a:lnSpc>
                <a:spcPct val="111000"/>
              </a:lnSpc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https://sites.google.com/site/deeplearningsummerschool2016/</a:t>
            </a: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42875" y="4796088"/>
            <a:ext cx="8153400" cy="792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Marc'Aurelio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Ranzato’s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CVPR 2014 tutorial on Convolutional Nets</a:t>
            </a:r>
          </a:p>
          <a:p>
            <a:pPr>
              <a:lnSpc>
                <a:spcPct val="111000"/>
              </a:lnSpc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https://sites.google.com/site/lsvrtutorialcvpr14/home/deeplearning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>
            <a:extLst>
              <a:ext uri="{FF2B5EF4-FFF2-40B4-BE49-F238E27FC236}">
                <a16:creationId xmlns:a16="http://schemas.microsoft.com/office/drawing/2014/main" id="{E634AAED-27AE-44B8-BD71-EF17C6C2B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 of </a:t>
            </a: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ReLU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non-linearity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592429-FCA4-470F-B630-2F04D84AD9BB}"/>
              </a:ext>
            </a:extLst>
          </p:cNvPr>
          <p:cNvSpPr/>
          <p:nvPr/>
        </p:nvSpPr>
        <p:spPr>
          <a:xfrm>
            <a:off x="3810000" y="2171700"/>
            <a:ext cx="2819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1A4C47-E814-43E4-8AEA-27DD17B50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173657"/>
            <a:ext cx="8763000" cy="2855543"/>
          </a:xfrm>
          <a:prstGeom prst="rect">
            <a:avLst/>
          </a:prstGeom>
        </p:spPr>
      </p:pic>
      <p:sp>
        <p:nvSpPr>
          <p:cNvPr id="13" name="Rectangle 11">
            <a:extLst>
              <a:ext uri="{FF2B5EF4-FFF2-40B4-BE49-F238E27FC236}">
                <a16:creationId xmlns:a16="http://schemas.microsoft.com/office/drawing/2014/main" id="{D7A4B0CB-B391-4E3D-8BEE-B3A76FE2C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54949"/>
            <a:ext cx="9372600" cy="39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1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Rob Fergus tutorial (</a:t>
            </a:r>
            <a:r>
              <a:rPr lang="en-US" sz="1900" dirty="0">
                <a:hlinkClick r:id="rId4"/>
              </a:rPr>
              <a:t>http://mlss.tuebingen.mpg.de/2015/slides/fergus/Fergus_1.pdf</a:t>
            </a:r>
            <a:r>
              <a:rPr lang="en-US" sz="1900" dirty="0"/>
              <a:t>)</a:t>
            </a:r>
            <a:endParaRPr lang="en-US" sz="1900" i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669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Padding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66" y="2743200"/>
            <a:ext cx="7675034" cy="3719956"/>
          </a:xfrm>
          <a:prstGeom prst="rect">
            <a:avLst/>
          </a:prstGeom>
        </p:spPr>
      </p:pic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81000" y="12954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Can use ‘‘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zero padding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’’ to allow going over the borders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picture so far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3B8B21-1765-487D-A267-AB49380D6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43000"/>
            <a:ext cx="7620000" cy="4831655"/>
          </a:xfrm>
          <a:prstGeom prst="rect">
            <a:avLst/>
          </a:prstGeom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81C44D11-2B63-4AFE-8AA4-9DAFD3FC9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54949"/>
            <a:ext cx="9372600" cy="39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1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From Rob Fergus tutorial (</a:t>
            </a:r>
            <a:r>
              <a:rPr lang="en-US" sz="1900" dirty="0">
                <a:hlinkClick r:id="rId4"/>
              </a:rPr>
              <a:t>http://mlss.tuebingen.mpg.de/2015/slides/fergus/Fergus_1.pdf</a:t>
            </a:r>
            <a:r>
              <a:rPr lang="en-US" sz="1900" dirty="0"/>
              <a:t>)</a:t>
            </a:r>
            <a:endParaRPr lang="en-US" sz="1900" i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569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5800" y="6169378"/>
            <a:ext cx="4800599" cy="460022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20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CF8DE28F-B9AB-4A6B-B554-0A47FDF96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066800"/>
            <a:ext cx="8382000" cy="83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Our goal is to design neural networks that are specifically adapted for such problems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9F2CE8-EC3D-4CA0-9089-D50537D98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057400"/>
            <a:ext cx="8153400" cy="225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Must deal with very high-dimensional inputs: 150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150 pixels = 22500 inputs, or 3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22500 if RGB pixels 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exploit the 2D topology of pixels (or 3D for video data)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build in invariance to certain variations: translation, illumination, etc.  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1FA02845-1CF0-4D2A-8D4D-66EFA8123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410195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Convolutional networks leverage these ideas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20AA9E-676D-4AB3-BA99-9CB8C6411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800600"/>
            <a:ext cx="8153400" cy="1815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 connectivity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Parameter sharing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Pooling /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subsampling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hidden units</a:t>
            </a: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926E38EE-C3FB-4873-BA17-173E65B22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Desiderata for networks for vision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Pooling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2954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Pool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hidden units in same neighborhood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860234"/>
            <a:ext cx="7620000" cy="39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SzPct val="83000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Pooling is performed in non-overlapping neighborhoods (subsampling)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9200" y="2684921"/>
            <a:ext cx="3962400" cy="3148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the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000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channel of input</a:t>
            </a: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i,j,k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value of the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000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feature map at position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j,k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vertical index in local neighborhood</a:t>
            </a: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horizontal index in local neighborhood</a:t>
            </a: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2000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ijk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pooled /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subsampled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layer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3400" y="5833646"/>
            <a:ext cx="16403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Jarret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al. 2009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66511" y="3355262"/>
            <a:ext cx="4710289" cy="25306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07706" y="2650885"/>
            <a:ext cx="3759494" cy="744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793874"/>
            <a:ext cx="7620000" cy="39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SzPct val="83000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 alternative to ‘‘max’’ pooling is ‘‘average’’ pooling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81600" y="2718675"/>
            <a:ext cx="3962400" cy="3841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the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000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channel of input</a:t>
            </a: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i,j,k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value of the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000" baseline="30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feature map at position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j,k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vertical index in local neighborhood</a:t>
            </a: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horizontal index in local neighborhood</a:t>
            </a: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2000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ijk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pooled /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subsampled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layer</a:t>
            </a:r>
          </a:p>
          <a:p>
            <a:pPr marL="152400" lvl="1" indent="-304800">
              <a:lnSpc>
                <a:spcPts val="2200"/>
              </a:lnSpc>
              <a:spcBef>
                <a:spcPts val="1000"/>
              </a:spcBef>
              <a:buClr>
                <a:srgbClr val="535353"/>
              </a:buClr>
              <a:buSzPct val="82000"/>
              <a:buFont typeface="Lucida Grande"/>
              <a:buChar char="-"/>
              <a:defRPr sz="2400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the neighborhood    height/width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9600" y="6096000"/>
            <a:ext cx="17244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Jarret</a:t>
            </a:r>
            <a:r>
              <a:rPr lang="en-US" sz="1600" dirty="0">
                <a:solidFill>
                  <a:srgbClr val="000000"/>
                </a:solidFill>
              </a:rPr>
              <a:t> et al. 2009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42711" y="3617616"/>
            <a:ext cx="4710289" cy="2530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660401" y="2340546"/>
            <a:ext cx="3931355" cy="1193448"/>
          </a:xfrm>
          <a:prstGeom prst="rect">
            <a:avLst/>
          </a:prstGeom>
        </p:spPr>
      </p:pic>
      <p:sp>
        <p:nvSpPr>
          <p:cNvPr id="10" name="Text Box 8">
            <a:extLst>
              <a:ext uri="{FF2B5EF4-FFF2-40B4-BE49-F238E27FC236}">
                <a16:creationId xmlns:a16="http://schemas.microsoft.com/office/drawing/2014/main" id="{481D1F5D-7CE1-476B-8406-42D354FC9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Pooling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8CD33BC9-668D-4AE8-A281-8D6B9843E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954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b="1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Pool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hidden units in same neighborhood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 Pooling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2954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Illustration of pooling/subsampling operation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381000" y="4719679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Why pooling?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81000" y="5171046"/>
            <a:ext cx="8153400" cy="94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Introduces invariance to local translations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Reduces the number of hidden units in hidden layer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66800" y="1918955"/>
            <a:ext cx="6753579" cy="2566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 Pooling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267200" y="1600200"/>
            <a:ext cx="4572000" cy="75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2600"/>
              </a:lnSpc>
              <a:buSzPct val="83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we make the detection robust to the exact location of the eye?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34" y="1185332"/>
            <a:ext cx="3649754" cy="53170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Example: Pooling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34" y="1185332"/>
            <a:ext cx="3649754" cy="5317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2" y="1210384"/>
            <a:ext cx="5774267" cy="5337171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145844" y="1560689"/>
            <a:ext cx="4693356" cy="142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2600"/>
              </a:lnSpc>
              <a:buSzPct val="83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 “pooling” (e.g., taking max) filter responses at different locations we gain robustness to the exact spatial location of features.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Translation Invariance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304925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Illustration of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 translation invariance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1828800"/>
            <a:ext cx="8153400" cy="47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3400"/>
              </a:lnSpc>
              <a:buSzPct val="83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Both images result in the same feature map after pooling/subsampling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3" y="2971800"/>
            <a:ext cx="8562253" cy="28130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Neural networks for vision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5800" y="1446899"/>
            <a:ext cx="8153400" cy="94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3400"/>
              </a:lnSpc>
              <a:buSzPct val="830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Prototypical task in vision is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 recognition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given an input image, identify what kind of object it contains.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439" y="2824105"/>
            <a:ext cx="6340122" cy="24326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E940D0-A34F-4AD6-9958-941789FD4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5444052"/>
            <a:ext cx="8153400" cy="493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ts val="3400"/>
              </a:lnSpc>
              <a:buSzPct val="830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Are feedforward networks the right architecture for this?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Convolutional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Network 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83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Convolutional neural network alternates between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convolutional and pooling layers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2" y="2319122"/>
            <a:ext cx="8600722" cy="38749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9600" y="6214646"/>
            <a:ext cx="22537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Yann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LeCun’s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slides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Generating Additional Examples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0"/>
            <a:ext cx="8504586" cy="50990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Elastic Distortions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add ‘‘</a:t>
            </a:r>
            <a:r>
              <a:rPr lang="en-US" sz="2200" dirty="0">
                <a:solidFill>
                  <a:srgbClr val="8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elastic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’’ deformations (useful in character recognition)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81000" y="17526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can do this by applying a ‘‘</a:t>
            </a:r>
            <a:r>
              <a:rPr lang="en-US" sz="2200" dirty="0">
                <a:solidFill>
                  <a:srgbClr val="8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distortion field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’’ to the image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9600" y="2286000"/>
            <a:ext cx="8153400" cy="48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3400"/>
              </a:lnSpc>
              <a:buSzPct val="83000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distortion field specifies where to displace each pixel value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90732" y="6324600"/>
            <a:ext cx="1401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Bishop’s book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4303225"/>
            <a:ext cx="4346055" cy="1716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911" y="3243836"/>
            <a:ext cx="3846689" cy="260607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Elastic Distortions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90732" y="6324600"/>
            <a:ext cx="1401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Bishop’s book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4303225"/>
            <a:ext cx="4346055" cy="1716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439" y="3024874"/>
            <a:ext cx="3919361" cy="28425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42A6A3-8D15-496D-B382-8EEAC94E5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43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add ‘‘</a:t>
            </a:r>
            <a:r>
              <a:rPr lang="en-US" sz="2200" dirty="0">
                <a:solidFill>
                  <a:srgbClr val="8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elastic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’’ deformations (useful in character recognition)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968ACB-16E9-4F57-99F1-7BDE4CDB9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526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can do this by applying a ‘‘</a:t>
            </a:r>
            <a:r>
              <a:rPr lang="en-US" sz="2200" dirty="0">
                <a:solidFill>
                  <a:srgbClr val="8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distortion field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’’ to the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C55F84-3E75-4969-BC5D-1C2059944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86000"/>
            <a:ext cx="8153400" cy="48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3400"/>
              </a:lnSpc>
              <a:buSzPct val="83000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distortion field specifies where to displace each pixel value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Elastic Distortions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90732" y="6324600"/>
            <a:ext cx="1401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Bishop’s book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4303225"/>
            <a:ext cx="4346055" cy="1716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067756"/>
            <a:ext cx="3804356" cy="2768210"/>
          </a:xfrm>
          <a:prstGeom prst="rect">
            <a:avLst/>
          </a:prstGeom>
        </p:spPr>
      </p:pic>
      <p:sp>
        <p:nvSpPr>
          <p:cNvPr id="13" name="Rectangle 11">
            <a:extLst>
              <a:ext uri="{FF2B5EF4-FFF2-40B4-BE49-F238E27FC236}">
                <a16:creationId xmlns:a16="http://schemas.microsoft.com/office/drawing/2014/main" id="{7F978061-F9CD-40EA-8313-B3250BF3C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43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add ‘‘</a:t>
            </a:r>
            <a:r>
              <a:rPr lang="en-US" sz="2200" dirty="0">
                <a:solidFill>
                  <a:srgbClr val="8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elastic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’’ deformations (useful in character recognition)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AA2802-4289-4C24-81F7-5C3D90DB3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526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can do this by applying a ‘‘</a:t>
            </a:r>
            <a:r>
              <a:rPr lang="en-US" sz="2200" dirty="0">
                <a:solidFill>
                  <a:srgbClr val="8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distortion field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’’ to the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F75253-D6DD-4D46-B861-E0A1FAF8A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86000"/>
            <a:ext cx="8153400" cy="48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3400"/>
              </a:lnSpc>
              <a:buSzPct val="83000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distortion field specifies where to displace each pixel value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Nets: Examples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83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Optical Character Recognition, House Number and Traffic Sign classification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14" y="2040467"/>
            <a:ext cx="8492464" cy="40555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21" y="5998432"/>
            <a:ext cx="5726289" cy="7536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Nets: Examples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Pedestrian detection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29" y="1907821"/>
            <a:ext cx="7393481" cy="29068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6400800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Sermanet</a:t>
            </a:r>
            <a:r>
              <a:rPr lang="en-US" sz="1600" dirty="0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al. “Pedestrian detection with unsupervised multi-stage..” CVPR 2013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Nets: Examples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 Detection 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974140"/>
            <a:ext cx="8763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Sermanet</a:t>
            </a:r>
            <a:r>
              <a:rPr lang="en-US" sz="1600" dirty="0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al. “</a:t>
            </a:r>
            <a:r>
              <a:rPr lang="en-US" sz="1600" dirty="0" err="1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OverFeat</a:t>
            </a:r>
            <a:r>
              <a:rPr lang="en-US" sz="1600" dirty="0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Integrated recognition, localization” </a:t>
            </a:r>
            <a:r>
              <a:rPr lang="en-US" sz="1600" dirty="0" err="1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arxiv</a:t>
            </a:r>
            <a:r>
              <a:rPr lang="en-US" sz="1600" dirty="0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2013</a:t>
            </a:r>
          </a:p>
          <a:p>
            <a:r>
              <a:rPr lang="en-US" sz="1600" dirty="0" err="1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Girshick</a:t>
            </a:r>
            <a:r>
              <a:rPr lang="en-US" sz="1600" dirty="0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al. “Rich feature hierarchies for accurate object detection” </a:t>
            </a:r>
            <a:r>
              <a:rPr lang="en-US" sz="1600" dirty="0" err="1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arxiv</a:t>
            </a:r>
            <a:r>
              <a:rPr lang="en-US" sz="1600" dirty="0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2013</a:t>
            </a:r>
          </a:p>
          <a:p>
            <a:r>
              <a:rPr lang="en-US" sz="1600" dirty="0" err="1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Szegedy</a:t>
            </a:r>
            <a:r>
              <a:rPr lang="en-US" sz="1600" dirty="0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al. “DNN for object detection” NIPS 2013</a:t>
            </a:r>
          </a:p>
          <a:p>
            <a:endParaRPr lang="en-US" sz="1600" dirty="0">
              <a:solidFill>
                <a:srgbClr val="00009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00" dirty="0">
              <a:solidFill>
                <a:srgbClr val="00009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00" dirty="0">
              <a:solidFill>
                <a:srgbClr val="00009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9" y="1890887"/>
            <a:ext cx="8074008" cy="292168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ImageNet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Dataset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~14 million images,  20k classes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6477000"/>
            <a:ext cx="8763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Deng et al. “</a:t>
            </a:r>
            <a:r>
              <a:rPr lang="en-US" sz="1600" dirty="0" err="1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Imagenet</a:t>
            </a:r>
            <a:r>
              <a:rPr lang="en-US" sz="1600" dirty="0">
                <a:solidFill>
                  <a:srgbClr val="00009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 large scale hierarchical image database” CVPR 2009</a:t>
            </a:r>
          </a:p>
          <a:p>
            <a:endParaRPr lang="en-US" sz="1600" dirty="0">
              <a:solidFill>
                <a:srgbClr val="00009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00" dirty="0">
              <a:solidFill>
                <a:srgbClr val="00009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00" dirty="0">
              <a:solidFill>
                <a:srgbClr val="00009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85" y="2154452"/>
            <a:ext cx="6544515" cy="4237455"/>
          </a:xfrm>
          <a:prstGeom prst="rect">
            <a:avLst/>
          </a:prstGeom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438400" y="1705546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Examples of “Hammer”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60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 eaLnBrk="1" fontAlgn="auto" hangingPunct="1">
              <a:spcAft>
                <a:spcPts val="0"/>
              </a:spcAft>
              <a:defRPr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Important Breakthroughs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5800" y="1483955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Deep Convolutional Nets for Vision (Supervised)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6800" y="1941155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Krizhevsky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A., </a:t>
            </a:r>
            <a:r>
              <a:rPr lang="en-US" sz="18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Sutskever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I. and Hinton, G. E., </a:t>
            </a:r>
            <a:r>
              <a:rPr lang="en-US" sz="18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ImageNet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Classification with Deep </a:t>
            </a:r>
            <a:r>
              <a:rPr lang="en-US" sz="18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Convolutional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Neural Networks, NIPS, 2012.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0213"/>
            <a:ext cx="4267200" cy="14507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214455"/>
            <a:ext cx="2628900" cy="3622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626955"/>
            <a:ext cx="3589094" cy="293564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90600" y="4684355"/>
            <a:ext cx="3505200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1000"/>
              </a:lnSpc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~14 million images,  20k classes</a:t>
            </a:r>
          </a:p>
        </p:txBody>
      </p:sp>
    </p:spTree>
  </p:cSld>
  <p:clrMapOvr>
    <a:masterClrMapping/>
  </p:clrMapOvr>
  <p:transition advTm="45316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Desiderata for networks for vision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5300" y="1462134"/>
            <a:ext cx="8153400" cy="222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Inputs are very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high-dimensional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150 x 150 pixels = 22500 inputs, or 3 x 22500 if RGB pixels instead of grayscale.  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Should leverage the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spatial locality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(in the pixel sense) of data 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Build in invariance to natural variations: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translation, illumination, etc.  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990600" y="3914149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Convolutional architectures are designed for this:</a:t>
            </a: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57200" y="4377093"/>
            <a:ext cx="8763000" cy="179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 connectivity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(reflects spatial locality and decreases # params)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Parameter sharing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(further decreases # params) 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Pooling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/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subsampling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hidden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Architecture 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607832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can we select the “right” architecture: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9600" y="2091456"/>
            <a:ext cx="8153400" cy="94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3400"/>
              </a:lnSpc>
              <a:buSzPct val="83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Manual tuning of features is now replaced with the manual tuning of architectures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81000" y="3429000"/>
            <a:ext cx="8382000" cy="2272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11000"/>
              </a:lnSpc>
              <a:spcBef>
                <a:spcPts val="1200"/>
              </a:spcBef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Depth</a:t>
            </a:r>
          </a:p>
          <a:p>
            <a:pPr marL="342900" indent="-342900">
              <a:lnSpc>
                <a:spcPct val="111000"/>
              </a:lnSpc>
              <a:spcBef>
                <a:spcPts val="1200"/>
              </a:spcBef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Width</a:t>
            </a:r>
          </a:p>
          <a:p>
            <a:pPr marL="342900" indent="-342900">
              <a:lnSpc>
                <a:spcPct val="111000"/>
              </a:lnSpc>
              <a:spcBef>
                <a:spcPts val="1200"/>
              </a:spcBef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Parameter count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How to Choose Architecture 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697583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Many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hyper-parameters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2181207"/>
            <a:ext cx="8153400" cy="47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3400"/>
              </a:lnSpc>
              <a:buSzPct val="83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Number of layers, number of feature maps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381000" y="2835862"/>
            <a:ext cx="8382000" cy="196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Cross Validation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Grid Search (need lots of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GPUs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Smarter Strategies 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2000" y="4867239"/>
            <a:ext cx="8153400" cy="94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3400"/>
              </a:lnSpc>
              <a:buSzPct val="83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 search [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Bergstra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Bengio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JMLR 2012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] </a:t>
            </a:r>
          </a:p>
          <a:p>
            <a:pPr>
              <a:lnSpc>
                <a:spcPts val="3400"/>
              </a:lnSpc>
              <a:buSzPct val="83000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Bayesian Optimization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228600" y="2151727"/>
            <a:ext cx="87630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8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Famous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992754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AlexNet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269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 layers total, ~60 million parameters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Trained on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Imagenet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[Deng et al. CVPR’09]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18.2% top-5 error </a:t>
            </a:r>
          </a:p>
          <a:p>
            <a:pPr>
              <a:lnSpc>
                <a:spcPct val="111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463657" y="1038570"/>
            <a:ext cx="2527943" cy="5743230"/>
            <a:chOff x="6218596" y="1000327"/>
            <a:chExt cx="2527943" cy="5743230"/>
          </a:xfrm>
        </p:grpSpPr>
        <p:sp>
          <p:nvSpPr>
            <p:cNvPr id="27" name="Rounded Rectangle 26"/>
            <p:cNvSpPr/>
            <p:nvPr/>
          </p:nvSpPr>
          <p:spPr>
            <a:xfrm>
              <a:off x="6218596" y="6251053"/>
              <a:ext cx="2513164" cy="49250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Input Image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18596" y="5586671"/>
              <a:ext cx="2513164" cy="4925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1: </a:t>
              </a:r>
              <a:r>
                <a:rPr lang="en-US" sz="18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Conv</a:t>
              </a:r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 + Pool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229639" y="2309175"/>
              <a:ext cx="2513164" cy="4925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6: Full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6240702" y="4266023"/>
              <a:ext cx="2492926" cy="49250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3: </a:t>
              </a:r>
              <a:r>
                <a:rPr lang="en-US" sz="18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Conv</a:t>
              </a:r>
              <a:endPara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endParaRPr>
            </a:p>
          </p:txBody>
        </p:sp>
        <p:sp>
          <p:nvSpPr>
            <p:cNvPr id="31" name="Up Arrow 30"/>
            <p:cNvSpPr/>
            <p:nvPr/>
          </p:nvSpPr>
          <p:spPr>
            <a:xfrm>
              <a:off x="7272520" y="6054943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229539" y="1000327"/>
              <a:ext cx="2513164" cy="49250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Softmax</a:t>
              </a:r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 Output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220464" y="4935695"/>
              <a:ext cx="2513164" cy="4925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2: </a:t>
              </a:r>
              <a:r>
                <a:rPr lang="en-US" sz="18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Conv</a:t>
              </a:r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 + Pool</a:t>
              </a:r>
            </a:p>
          </p:txBody>
        </p:sp>
        <p:sp>
          <p:nvSpPr>
            <p:cNvPr id="34" name="Up Arrow 33"/>
            <p:cNvSpPr/>
            <p:nvPr/>
          </p:nvSpPr>
          <p:spPr>
            <a:xfrm>
              <a:off x="7281360" y="5412247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5" name="Up Arrow 34"/>
            <p:cNvSpPr/>
            <p:nvPr/>
          </p:nvSpPr>
          <p:spPr>
            <a:xfrm>
              <a:off x="7281268" y="4728992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253613" y="3620567"/>
              <a:ext cx="2492926" cy="49250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4: </a:t>
              </a:r>
              <a:r>
                <a:rPr lang="en-US" sz="18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Conv</a:t>
              </a:r>
              <a:endPara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endParaRPr>
            </a:p>
          </p:txBody>
        </p:sp>
        <p:sp>
          <p:nvSpPr>
            <p:cNvPr id="37" name="Up Arrow 36"/>
            <p:cNvSpPr/>
            <p:nvPr/>
          </p:nvSpPr>
          <p:spPr>
            <a:xfrm>
              <a:off x="7294180" y="4083536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240682" y="2968221"/>
              <a:ext cx="2492926" cy="49250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5: </a:t>
              </a:r>
              <a:r>
                <a:rPr lang="en-US" sz="18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Conv</a:t>
              </a:r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 + Pool</a:t>
              </a:r>
            </a:p>
          </p:txBody>
        </p:sp>
        <p:sp>
          <p:nvSpPr>
            <p:cNvPr id="39" name="Up Arrow 38"/>
            <p:cNvSpPr/>
            <p:nvPr/>
          </p:nvSpPr>
          <p:spPr>
            <a:xfrm>
              <a:off x="7281249" y="3431191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0" name="Up Arrow 39"/>
            <p:cNvSpPr/>
            <p:nvPr/>
          </p:nvSpPr>
          <p:spPr>
            <a:xfrm>
              <a:off x="7294180" y="2779592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229639" y="1673111"/>
              <a:ext cx="2513164" cy="4925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7: Full</a:t>
              </a:r>
            </a:p>
          </p:txBody>
        </p:sp>
        <p:sp>
          <p:nvSpPr>
            <p:cNvPr id="42" name="Up Arrow 41"/>
            <p:cNvSpPr/>
            <p:nvPr/>
          </p:nvSpPr>
          <p:spPr>
            <a:xfrm>
              <a:off x="7294180" y="2143529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3" name="Up Arrow 42"/>
            <p:cNvSpPr/>
            <p:nvPr/>
          </p:nvSpPr>
          <p:spPr>
            <a:xfrm>
              <a:off x="7294180" y="1455365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Rob Fergus’ CIFAR 2016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AlexNet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ablation study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2340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Remove top fully connected layer 7 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Drop ~16 million parameters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Only 1.1% drop in performance!</a:t>
            </a:r>
          </a:p>
          <a:p>
            <a:pPr>
              <a:lnSpc>
                <a:spcPct val="111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463657" y="62892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Input Image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463657" y="5624914"/>
            <a:ext cx="2513164" cy="4925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1: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+ Pool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474700" y="2347418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6: Full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485763" y="430426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3: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Myriad Pro"/>
            </a:endParaRPr>
          </a:p>
        </p:txBody>
      </p:sp>
      <p:sp>
        <p:nvSpPr>
          <p:cNvPr id="31" name="Up Arrow 30"/>
          <p:cNvSpPr/>
          <p:nvPr/>
        </p:nvSpPr>
        <p:spPr>
          <a:xfrm>
            <a:off x="7517581" y="6093186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474600" y="1038570"/>
            <a:ext cx="2513164" cy="4925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Softmax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Output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465525" y="4973938"/>
            <a:ext cx="2513164" cy="4925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2: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+ Pool</a:t>
            </a:r>
          </a:p>
        </p:txBody>
      </p:sp>
      <p:sp>
        <p:nvSpPr>
          <p:cNvPr id="34" name="Up Arrow 33"/>
          <p:cNvSpPr/>
          <p:nvPr/>
        </p:nvSpPr>
        <p:spPr>
          <a:xfrm>
            <a:off x="7526421" y="5450490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Up Arrow 34"/>
          <p:cNvSpPr/>
          <p:nvPr/>
        </p:nvSpPr>
        <p:spPr>
          <a:xfrm>
            <a:off x="7526329" y="4767235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498674" y="3658810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4: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Myriad Pro"/>
            </a:endParaRPr>
          </a:p>
        </p:txBody>
      </p:sp>
      <p:sp>
        <p:nvSpPr>
          <p:cNvPr id="37" name="Up Arrow 36"/>
          <p:cNvSpPr/>
          <p:nvPr/>
        </p:nvSpPr>
        <p:spPr>
          <a:xfrm>
            <a:off x="7539241" y="4121779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485743" y="3006464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5: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+ Pool</a:t>
            </a:r>
          </a:p>
        </p:txBody>
      </p:sp>
      <p:sp>
        <p:nvSpPr>
          <p:cNvPr id="39" name="Up Arrow 38"/>
          <p:cNvSpPr/>
          <p:nvPr/>
        </p:nvSpPr>
        <p:spPr>
          <a:xfrm>
            <a:off x="7526310" y="3469434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Up Arrow 39"/>
          <p:cNvSpPr/>
          <p:nvPr/>
        </p:nvSpPr>
        <p:spPr>
          <a:xfrm>
            <a:off x="7539241" y="2817835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Up Arrow 42"/>
          <p:cNvSpPr/>
          <p:nvPr/>
        </p:nvSpPr>
        <p:spPr>
          <a:xfrm>
            <a:off x="7539241" y="1524000"/>
            <a:ext cx="391837" cy="79239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Rob Fergus’ CIFAR 2016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2340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Remove both fully connected layers 6,7  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Drop ~50 million parameters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5.7% drop in performance!</a:t>
            </a:r>
          </a:p>
          <a:p>
            <a:pPr>
              <a:lnSpc>
                <a:spcPct val="111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463657" y="62892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Input Image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463657" y="5624914"/>
            <a:ext cx="2513164" cy="4925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1: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+ Pool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485763" y="430426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3: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Myriad Pro"/>
            </a:endParaRPr>
          </a:p>
        </p:txBody>
      </p:sp>
      <p:sp>
        <p:nvSpPr>
          <p:cNvPr id="31" name="Up Arrow 30"/>
          <p:cNvSpPr/>
          <p:nvPr/>
        </p:nvSpPr>
        <p:spPr>
          <a:xfrm>
            <a:off x="7517581" y="6093186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474600" y="1038570"/>
            <a:ext cx="2513164" cy="4925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Softmax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Output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465525" y="4973938"/>
            <a:ext cx="2513164" cy="4925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2: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+ Pool</a:t>
            </a:r>
          </a:p>
        </p:txBody>
      </p:sp>
      <p:sp>
        <p:nvSpPr>
          <p:cNvPr id="34" name="Up Arrow 33"/>
          <p:cNvSpPr/>
          <p:nvPr/>
        </p:nvSpPr>
        <p:spPr>
          <a:xfrm>
            <a:off x="7526421" y="5450490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Up Arrow 34"/>
          <p:cNvSpPr/>
          <p:nvPr/>
        </p:nvSpPr>
        <p:spPr>
          <a:xfrm>
            <a:off x="7526329" y="4767235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498674" y="3658810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4: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Myriad Pro"/>
            </a:endParaRPr>
          </a:p>
        </p:txBody>
      </p:sp>
      <p:sp>
        <p:nvSpPr>
          <p:cNvPr id="37" name="Up Arrow 36"/>
          <p:cNvSpPr/>
          <p:nvPr/>
        </p:nvSpPr>
        <p:spPr>
          <a:xfrm>
            <a:off x="7539241" y="4121779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485743" y="3006464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5: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+ Pool</a:t>
            </a:r>
          </a:p>
        </p:txBody>
      </p:sp>
      <p:sp>
        <p:nvSpPr>
          <p:cNvPr id="39" name="Up Arrow 38"/>
          <p:cNvSpPr/>
          <p:nvPr/>
        </p:nvSpPr>
        <p:spPr>
          <a:xfrm>
            <a:off x="7526310" y="3469434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Up Arrow 42"/>
          <p:cNvSpPr/>
          <p:nvPr/>
        </p:nvSpPr>
        <p:spPr>
          <a:xfrm>
            <a:off x="7539241" y="1524000"/>
            <a:ext cx="391837" cy="153981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Rob Fergus’ CIFAR 2016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9216B67D-E361-4BCF-9FE4-B48E3EC22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AlexNet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ablation study</a:t>
            </a:r>
          </a:p>
        </p:txBody>
      </p:sp>
    </p:spTree>
    <p:extLst>
      <p:ext uri="{BB962C8B-B14F-4D97-AF65-F5344CB8AC3E}">
        <p14:creationId xmlns:p14="http://schemas.microsoft.com/office/powerpoint/2010/main" val="1568096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AlexNet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ablation study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269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Remove upper feature extractor layers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(Layers 3 &amp; 4)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Drop ~1 million parameters </a:t>
            </a:r>
          </a:p>
          <a:p>
            <a:pPr>
              <a:lnSpc>
                <a:spcPct val="111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3% drop in performance. 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463657" y="1038570"/>
            <a:ext cx="2524207" cy="5743230"/>
            <a:chOff x="6218596" y="1000327"/>
            <a:chExt cx="2524207" cy="5743230"/>
          </a:xfrm>
        </p:grpSpPr>
        <p:sp>
          <p:nvSpPr>
            <p:cNvPr id="27" name="Rounded Rectangle 26"/>
            <p:cNvSpPr/>
            <p:nvPr/>
          </p:nvSpPr>
          <p:spPr>
            <a:xfrm>
              <a:off x="6218596" y="6251053"/>
              <a:ext cx="2513164" cy="49250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Input Image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218596" y="5586671"/>
              <a:ext cx="2513164" cy="4925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1: </a:t>
              </a:r>
              <a:r>
                <a:rPr lang="en-US" sz="18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Conv</a:t>
              </a:r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 + Pool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229639" y="2309175"/>
              <a:ext cx="2513164" cy="4925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6: Full</a:t>
              </a:r>
            </a:p>
          </p:txBody>
        </p:sp>
        <p:sp>
          <p:nvSpPr>
            <p:cNvPr id="31" name="Up Arrow 30"/>
            <p:cNvSpPr/>
            <p:nvPr/>
          </p:nvSpPr>
          <p:spPr>
            <a:xfrm>
              <a:off x="7272520" y="6054943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229539" y="1000327"/>
              <a:ext cx="2513164" cy="49250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Softmax</a:t>
              </a:r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 Output</a:t>
              </a: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220464" y="4935695"/>
              <a:ext cx="2513164" cy="4925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2: </a:t>
              </a:r>
              <a:r>
                <a:rPr lang="en-US" sz="18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Conv</a:t>
              </a:r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 + Pool</a:t>
              </a:r>
            </a:p>
          </p:txBody>
        </p:sp>
        <p:sp>
          <p:nvSpPr>
            <p:cNvPr id="34" name="Up Arrow 33"/>
            <p:cNvSpPr/>
            <p:nvPr/>
          </p:nvSpPr>
          <p:spPr>
            <a:xfrm>
              <a:off x="7281360" y="5412247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5" name="Up Arrow 34"/>
            <p:cNvSpPr/>
            <p:nvPr/>
          </p:nvSpPr>
          <p:spPr>
            <a:xfrm>
              <a:off x="7281268" y="3422288"/>
              <a:ext cx="391837" cy="1546536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6240682" y="2968221"/>
              <a:ext cx="2492926" cy="49250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5: </a:t>
              </a:r>
              <a:r>
                <a:rPr lang="en-US" sz="18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Conv</a:t>
              </a:r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 + Pool</a:t>
              </a:r>
            </a:p>
          </p:txBody>
        </p:sp>
        <p:sp>
          <p:nvSpPr>
            <p:cNvPr id="40" name="Up Arrow 39"/>
            <p:cNvSpPr/>
            <p:nvPr/>
          </p:nvSpPr>
          <p:spPr>
            <a:xfrm>
              <a:off x="7294180" y="2779592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6229639" y="1673111"/>
              <a:ext cx="2513164" cy="49250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Myriad Pro"/>
                </a:rPr>
                <a:t>Layer 7: Full</a:t>
              </a:r>
            </a:p>
          </p:txBody>
        </p:sp>
        <p:sp>
          <p:nvSpPr>
            <p:cNvPr id="42" name="Up Arrow 41"/>
            <p:cNvSpPr/>
            <p:nvPr/>
          </p:nvSpPr>
          <p:spPr>
            <a:xfrm>
              <a:off x="7294180" y="2143529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3" name="Up Arrow 42"/>
            <p:cNvSpPr/>
            <p:nvPr/>
          </p:nvSpPr>
          <p:spPr>
            <a:xfrm>
              <a:off x="7294180" y="1455365"/>
              <a:ext cx="391837" cy="239832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50" tIns="45677" rIns="91350" bIns="45677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8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Rob Fergus’ CIFAR 2016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1624437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143000"/>
            <a:ext cx="6019800" cy="419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Let us remove upper feature extractor layers and fully connected:</a:t>
            </a:r>
          </a:p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33.5% drop in performance!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Depth of the network is the key. </a:t>
            </a:r>
          </a:p>
          <a:p>
            <a:pPr>
              <a:lnSpc>
                <a:spcPct val="111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463657" y="62892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Input Image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463657" y="5624914"/>
            <a:ext cx="2513164" cy="4925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1: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+ Pool</a:t>
            </a:r>
          </a:p>
        </p:txBody>
      </p:sp>
      <p:sp>
        <p:nvSpPr>
          <p:cNvPr id="31" name="Up Arrow 30"/>
          <p:cNvSpPr/>
          <p:nvPr/>
        </p:nvSpPr>
        <p:spPr>
          <a:xfrm>
            <a:off x="7517581" y="6093186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474600" y="1038570"/>
            <a:ext cx="2513164" cy="49250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Softmax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Output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465525" y="4973938"/>
            <a:ext cx="2513164" cy="4925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2: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+ Pool</a:t>
            </a:r>
          </a:p>
        </p:txBody>
      </p:sp>
      <p:sp>
        <p:nvSpPr>
          <p:cNvPr id="34" name="Up Arrow 33"/>
          <p:cNvSpPr/>
          <p:nvPr/>
        </p:nvSpPr>
        <p:spPr>
          <a:xfrm>
            <a:off x="7526421" y="5450490"/>
            <a:ext cx="391837" cy="239832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485743" y="3006464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Layer 5: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Conv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Myriad Pro"/>
              </a:rPr>
              <a:t> + Pool</a:t>
            </a:r>
          </a:p>
        </p:txBody>
      </p:sp>
      <p:sp>
        <p:nvSpPr>
          <p:cNvPr id="39" name="Up Arrow 38"/>
          <p:cNvSpPr/>
          <p:nvPr/>
        </p:nvSpPr>
        <p:spPr>
          <a:xfrm>
            <a:off x="7526310" y="3469434"/>
            <a:ext cx="391837" cy="1407366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Up Arrow 42"/>
          <p:cNvSpPr/>
          <p:nvPr/>
        </p:nvSpPr>
        <p:spPr>
          <a:xfrm>
            <a:off x="7539241" y="1524000"/>
            <a:ext cx="391837" cy="1542570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50" tIns="45677" rIns="91350" bIns="45677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86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64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412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188" algn="l" defTabSz="456772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09600" y="2083824"/>
            <a:ext cx="3124200" cy="47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Layers 3,4, 6 and 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Rob Fergus’ CIFAR 2016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E7EC641C-7FC3-49A3-B912-6E6513F42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AlexNet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ablation study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8">
            <a:extLst>
              <a:ext uri="{FF2B5EF4-FFF2-40B4-BE49-F238E27FC236}">
                <a16:creationId xmlns:a16="http://schemas.microsoft.com/office/drawing/2014/main" id="{E7EC641C-7FC3-49A3-B912-6E6513F42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AlexNet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intermediate 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BA570-8469-4411-933A-4AE9DCC5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177984"/>
            <a:ext cx="8153400" cy="50850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632A7E-F368-463F-8315-7FB4354F42D2}"/>
              </a:ext>
            </a:extLst>
          </p:cNvPr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Rob Fergus’ CIFAR 2016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</p:spTree>
    <p:extLst>
      <p:ext uri="{BB962C8B-B14F-4D97-AF65-F5344CB8AC3E}">
        <p14:creationId xmlns:p14="http://schemas.microsoft.com/office/powerpoint/2010/main" val="2210077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8">
            <a:extLst>
              <a:ext uri="{FF2B5EF4-FFF2-40B4-BE49-F238E27FC236}">
                <a16:creationId xmlns:a16="http://schemas.microsoft.com/office/drawing/2014/main" id="{E7EC641C-7FC3-49A3-B912-6E6513F42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AlexNet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translation invariance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632A7E-F368-463F-8315-7FB4354F42D2}"/>
              </a:ext>
            </a:extLst>
          </p:cNvPr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Rob Fergus’ CIFAR 2016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249E6-DE69-41E9-9CB5-05D8B047F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9" y="1357261"/>
            <a:ext cx="7826061" cy="47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 Connectivity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2954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  </a:t>
            </a:r>
            <a:r>
              <a:rPr lang="en-US" sz="22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 connectivity 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hidden units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9074" y="1803108"/>
            <a:ext cx="5458326" cy="174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2600"/>
              </a:lnSpc>
              <a:spcAft>
                <a:spcPts val="0"/>
              </a:spcAft>
              <a:buSzPct val="83000"/>
              <a:buFont typeface="Cambria" panose="02040503050406030204" pitchFamily="18" charset="0"/>
              <a:buChar char="֍"/>
            </a:pP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Each hidden unit is connected only to a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sub-region (patch) 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the input image. </a:t>
            </a:r>
            <a:b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is connected to all channels: 1 if grayscale, 3 (R, G, B) if color image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55734" y="3845143"/>
            <a:ext cx="8382000" cy="416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Why this is a good idea: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4582" y="4366884"/>
            <a:ext cx="5340417" cy="238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2600"/>
              </a:lnSpc>
              <a:spcBef>
                <a:spcPts val="600"/>
              </a:spcBef>
              <a:spcAft>
                <a:spcPts val="2400"/>
              </a:spcAft>
              <a:buSzPct val="83000"/>
              <a:buFont typeface="Cambria" panose="02040503050406030204" pitchFamily="18" charset="0"/>
              <a:buChar char="֍"/>
            </a:pP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Fully connected layer has</a:t>
            </a:r>
            <a:r>
              <a:rPr lang="en-US" sz="1900" dirty="0">
                <a:solidFill>
                  <a:srgbClr val="8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lot of parameters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to fit, which requires a lot of training data</a:t>
            </a:r>
          </a:p>
          <a:p>
            <a:pPr marL="514350" indent="-514350">
              <a:lnSpc>
                <a:spcPts val="26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 data isn’t arbitrary: neighboring pixels are “meaningfully related” – e.g. if a node is to be a “dog nose” detector – need to look at small patch of pixels.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756" y="1600199"/>
            <a:ext cx="2774244" cy="4165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  <p:bldP spid="7" grpId="0"/>
      <p:bldP spid="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8">
            <a:extLst>
              <a:ext uri="{FF2B5EF4-FFF2-40B4-BE49-F238E27FC236}">
                <a16:creationId xmlns:a16="http://schemas.microsoft.com/office/drawing/2014/main" id="{E7EC641C-7FC3-49A3-B912-6E6513F42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AlexNet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translation invariance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632A7E-F368-463F-8315-7FB4354F42D2}"/>
              </a:ext>
            </a:extLst>
          </p:cNvPr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Rob Fergus’ CIFAR 2016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249E6-DE69-41E9-9CB5-05D8B047F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9" y="1357261"/>
            <a:ext cx="7826061" cy="478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55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8">
            <a:extLst>
              <a:ext uri="{FF2B5EF4-FFF2-40B4-BE49-F238E27FC236}">
                <a16:creationId xmlns:a16="http://schemas.microsoft.com/office/drawing/2014/main" id="{E7EC641C-7FC3-49A3-B912-6E6513F42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AlexNet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scaling invariance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632A7E-F368-463F-8315-7FB4354F42D2}"/>
              </a:ext>
            </a:extLst>
          </p:cNvPr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Rob Fergus’ CIFAR 2016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1CB6C2-DC90-470B-87D5-77E9E5FA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9200"/>
            <a:ext cx="7924800" cy="49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35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8">
            <a:extLst>
              <a:ext uri="{FF2B5EF4-FFF2-40B4-BE49-F238E27FC236}">
                <a16:creationId xmlns:a16="http://schemas.microsoft.com/office/drawing/2014/main" id="{E7EC641C-7FC3-49A3-B912-6E6513F427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AlexNet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rotation invariance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632A7E-F368-463F-8315-7FB4354F42D2}"/>
              </a:ext>
            </a:extLst>
          </p:cNvPr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Rob Fergus’ CIFAR 2016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7C5A9-EB5C-4F78-AD82-EE378D3A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219200"/>
            <a:ext cx="8153400" cy="49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1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GoogLeNet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4773663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Larger kernel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good for global features, and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smaller kernel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for local features.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059AEBB4-CFA1-493D-9F00-DF164A916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19200"/>
            <a:ext cx="57912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spcBef>
                <a:spcPts val="1200"/>
              </a:spcBef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Issue: multiscale nature of images 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19E8BF-5716-470A-83DE-75269A40A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543800" cy="245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A1375DCC-A44B-43AB-B926-63586B8F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300" y="4298036"/>
            <a:ext cx="5791200" cy="253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spcBef>
                <a:spcPts val="1200"/>
              </a:spcBef>
            </a:pPr>
            <a:r>
              <a:rPr lang="en-US" sz="1000" dirty="0">
                <a:hlinkClick r:id="rId4"/>
              </a:rPr>
              <a:t>https://towardsdatascience.com/a-simple-guide-to-the-versions-of-the-inception-network-7fc52b863202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43A99F-0DF7-491A-8E58-12E1468193D4}"/>
              </a:ext>
            </a:extLst>
          </p:cNvPr>
          <p:cNvSpPr/>
          <p:nvPr/>
        </p:nvSpPr>
        <p:spPr>
          <a:xfrm>
            <a:off x="381000" y="5278488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have multiple different-size kernels at any given level.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25" y="1106988"/>
            <a:ext cx="8699550" cy="2779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GoogLeNet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600" y="6412468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[Going Deep with Convolutions,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Szegedy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 et al., arXiv:1409.4842, 2014]</a:t>
            </a: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409575" y="3886200"/>
            <a:ext cx="8153400" cy="40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111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24-layer model that uses so-called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inception module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86445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GoogLeNet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600" y="6412468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[Going Deep with Convolutions,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Szegedy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 et al., arXiv:1409.4842, 2014]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81000" y="1143000"/>
            <a:ext cx="60198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GoogLeNet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inception module: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57200" y="1828800"/>
            <a:ext cx="8763000" cy="47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Multiple filter scales at each layer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7200" y="3200400"/>
            <a:ext cx="4183953" cy="2413251"/>
            <a:chOff x="111399" y="3580533"/>
            <a:chExt cx="4614350" cy="2768746"/>
          </a:xfrm>
        </p:grpSpPr>
        <p:sp>
          <p:nvSpPr>
            <p:cNvPr id="10" name="Shape 455"/>
            <p:cNvSpPr/>
            <p:nvPr/>
          </p:nvSpPr>
          <p:spPr>
            <a:xfrm>
              <a:off x="111399" y="5748798"/>
              <a:ext cx="4614350" cy="564776"/>
            </a:xfrm>
            <a:prstGeom prst="flowChartInputOutput">
              <a:avLst/>
            </a:prstGeom>
            <a:solidFill>
              <a:srgbClr val="D9EAD3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" name="Shape 456"/>
            <p:cNvSpPr/>
            <p:nvPr/>
          </p:nvSpPr>
          <p:spPr>
            <a:xfrm>
              <a:off x="2101074" y="5459696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2" name="Shape 457"/>
            <p:cNvSpPr/>
            <p:nvPr/>
          </p:nvSpPr>
          <p:spPr>
            <a:xfrm>
              <a:off x="2179399" y="5516697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Shape 458"/>
            <p:cNvSpPr/>
            <p:nvPr/>
          </p:nvSpPr>
          <p:spPr>
            <a:xfrm>
              <a:off x="2270299" y="5459696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" name="Shape 459"/>
            <p:cNvSpPr/>
            <p:nvPr/>
          </p:nvSpPr>
          <p:spPr>
            <a:xfrm rot="10800000" flipH="1">
              <a:off x="2344377" y="5516696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Shape 460"/>
            <p:cNvSpPr/>
            <p:nvPr/>
          </p:nvSpPr>
          <p:spPr>
            <a:xfrm rot="10800000" flipH="1">
              <a:off x="2179399" y="5555094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" name="Shape 461"/>
            <p:cNvSpPr/>
            <p:nvPr/>
          </p:nvSpPr>
          <p:spPr>
            <a:xfrm>
              <a:off x="2296924" y="5555097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Shape 462"/>
            <p:cNvSpPr/>
            <p:nvPr/>
          </p:nvSpPr>
          <p:spPr>
            <a:xfrm>
              <a:off x="2101074" y="5516697"/>
              <a:ext cx="243301" cy="794181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Shape 463"/>
            <p:cNvSpPr txBox="1"/>
            <p:nvPr/>
          </p:nvSpPr>
          <p:spPr>
            <a:xfrm>
              <a:off x="2587677" y="3868412"/>
              <a:ext cx="1318500" cy="56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350" tIns="91350" rIns="91350" bIns="91350" anchor="t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1x1</a:t>
              </a:r>
            </a:p>
          </p:txBody>
        </p:sp>
        <p:sp>
          <p:nvSpPr>
            <p:cNvPr id="21" name="Shape 464"/>
            <p:cNvSpPr txBox="1"/>
            <p:nvPr/>
          </p:nvSpPr>
          <p:spPr>
            <a:xfrm>
              <a:off x="387574" y="3580533"/>
              <a:ext cx="1318500" cy="9178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350" tIns="91350" rIns="91350" bIns="91350" anchor="t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number of filters</a:t>
              </a:r>
            </a:p>
          </p:txBody>
        </p:sp>
        <p:cxnSp>
          <p:nvCxnSpPr>
            <p:cNvPr id="24" name="Shape 465"/>
            <p:cNvCxnSpPr/>
            <p:nvPr/>
          </p:nvCxnSpPr>
          <p:spPr>
            <a:xfrm rot="10800000">
              <a:off x="192599" y="3849982"/>
              <a:ext cx="0" cy="20609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5" name="Shape 466"/>
            <p:cNvSpPr/>
            <p:nvPr/>
          </p:nvSpPr>
          <p:spPr>
            <a:xfrm>
              <a:off x="1360376" y="5286152"/>
              <a:ext cx="1912800" cy="897960"/>
            </a:xfrm>
            <a:prstGeom prst="can">
              <a:avLst>
                <a:gd name="adj" fmla="val 25000"/>
              </a:avLst>
            </a:prstGeom>
            <a:solidFill>
              <a:srgbClr val="F9CB9C"/>
            </a:solidFill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6" name="Shape 467"/>
            <p:cNvSpPr txBox="1"/>
            <p:nvPr/>
          </p:nvSpPr>
          <p:spPr>
            <a:xfrm>
              <a:off x="2844728" y="4688597"/>
              <a:ext cx="1318500" cy="56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350" tIns="91350" rIns="91350" bIns="91350" anchor="t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3x3</a:t>
              </a:r>
            </a:p>
          </p:txBody>
        </p:sp>
        <p:sp>
          <p:nvSpPr>
            <p:cNvPr id="27" name="Shape 468"/>
            <p:cNvSpPr/>
            <p:nvPr/>
          </p:nvSpPr>
          <p:spPr>
            <a:xfrm>
              <a:off x="1870978" y="4862553"/>
              <a:ext cx="891599" cy="897960"/>
            </a:xfrm>
            <a:prstGeom prst="can">
              <a:avLst>
                <a:gd name="adj" fmla="val 25000"/>
              </a:avLst>
            </a:prstGeom>
            <a:solidFill>
              <a:srgbClr val="F9CB9C"/>
            </a:solidFill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Shape 469"/>
            <p:cNvSpPr/>
            <p:nvPr/>
          </p:nvSpPr>
          <p:spPr>
            <a:xfrm>
              <a:off x="2101075" y="4266064"/>
              <a:ext cx="431400" cy="728637"/>
            </a:xfrm>
            <a:prstGeom prst="can">
              <a:avLst>
                <a:gd name="adj" fmla="val 25000"/>
              </a:avLst>
            </a:prstGeom>
            <a:solidFill>
              <a:srgbClr val="F9CB9C"/>
            </a:solidFill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9" name="Shape 470"/>
            <p:cNvSpPr txBox="1"/>
            <p:nvPr/>
          </p:nvSpPr>
          <p:spPr>
            <a:xfrm>
              <a:off x="3273175" y="5442633"/>
              <a:ext cx="1318500" cy="56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350" tIns="91350" rIns="91350" bIns="91350" anchor="t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5x5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746A16-0A8C-47B3-B6F9-81D0D3D2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17" y="3191604"/>
            <a:ext cx="4502847" cy="249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643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GoogLeNet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600" y="6412468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[Going Deep with Convolutions,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Szegedy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 et al., arXiv:1409.4842, 2014]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57200" y="1828800"/>
            <a:ext cx="8763000" cy="1379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Multiple filter scales at each layer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Dimensionality reduction to keep computational requirements down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" y="3200400"/>
            <a:ext cx="4183953" cy="2413251"/>
            <a:chOff x="111399" y="3580533"/>
            <a:chExt cx="4614350" cy="2768746"/>
          </a:xfrm>
        </p:grpSpPr>
        <p:sp>
          <p:nvSpPr>
            <p:cNvPr id="10" name="Shape 455"/>
            <p:cNvSpPr/>
            <p:nvPr/>
          </p:nvSpPr>
          <p:spPr>
            <a:xfrm>
              <a:off x="111399" y="5748798"/>
              <a:ext cx="4614350" cy="564776"/>
            </a:xfrm>
            <a:prstGeom prst="flowChartInputOutput">
              <a:avLst/>
            </a:prstGeom>
            <a:solidFill>
              <a:srgbClr val="D9EAD3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" name="Shape 456"/>
            <p:cNvSpPr/>
            <p:nvPr/>
          </p:nvSpPr>
          <p:spPr>
            <a:xfrm>
              <a:off x="2101074" y="5459696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2" name="Shape 457"/>
            <p:cNvSpPr/>
            <p:nvPr/>
          </p:nvSpPr>
          <p:spPr>
            <a:xfrm>
              <a:off x="2179399" y="5516697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Shape 458"/>
            <p:cNvSpPr/>
            <p:nvPr/>
          </p:nvSpPr>
          <p:spPr>
            <a:xfrm>
              <a:off x="2270299" y="5459696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" name="Shape 459"/>
            <p:cNvSpPr/>
            <p:nvPr/>
          </p:nvSpPr>
          <p:spPr>
            <a:xfrm rot="10800000" flipH="1">
              <a:off x="2344377" y="5516696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Shape 460"/>
            <p:cNvSpPr/>
            <p:nvPr/>
          </p:nvSpPr>
          <p:spPr>
            <a:xfrm rot="10800000" flipH="1">
              <a:off x="2179399" y="5555094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" name="Shape 461"/>
            <p:cNvSpPr/>
            <p:nvPr/>
          </p:nvSpPr>
          <p:spPr>
            <a:xfrm>
              <a:off x="2296924" y="5555097"/>
              <a:ext cx="243301" cy="794182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9" name="Shape 462"/>
            <p:cNvSpPr/>
            <p:nvPr/>
          </p:nvSpPr>
          <p:spPr>
            <a:xfrm>
              <a:off x="2101074" y="5516697"/>
              <a:ext cx="243301" cy="794181"/>
            </a:xfrm>
            <a:prstGeom prst="ellipse">
              <a:avLst/>
            </a:prstGeom>
            <a:solidFill>
              <a:schemeClr val="lt2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Shape 463"/>
            <p:cNvSpPr txBox="1"/>
            <p:nvPr/>
          </p:nvSpPr>
          <p:spPr>
            <a:xfrm>
              <a:off x="2587677" y="3868412"/>
              <a:ext cx="1318500" cy="56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350" tIns="91350" rIns="91350" bIns="91350" anchor="t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1x1</a:t>
              </a:r>
            </a:p>
          </p:txBody>
        </p:sp>
        <p:sp>
          <p:nvSpPr>
            <p:cNvPr id="21" name="Shape 464"/>
            <p:cNvSpPr txBox="1"/>
            <p:nvPr/>
          </p:nvSpPr>
          <p:spPr>
            <a:xfrm>
              <a:off x="387574" y="3580533"/>
              <a:ext cx="1318500" cy="9178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350" tIns="91350" rIns="91350" bIns="91350" anchor="t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number of filters</a:t>
              </a:r>
            </a:p>
          </p:txBody>
        </p:sp>
        <p:cxnSp>
          <p:nvCxnSpPr>
            <p:cNvPr id="24" name="Shape 465"/>
            <p:cNvCxnSpPr/>
            <p:nvPr/>
          </p:nvCxnSpPr>
          <p:spPr>
            <a:xfrm rot="10800000">
              <a:off x="192599" y="3849982"/>
              <a:ext cx="0" cy="2060999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5" name="Shape 466"/>
            <p:cNvSpPr/>
            <p:nvPr/>
          </p:nvSpPr>
          <p:spPr>
            <a:xfrm>
              <a:off x="1360376" y="5286152"/>
              <a:ext cx="1912800" cy="897960"/>
            </a:xfrm>
            <a:prstGeom prst="can">
              <a:avLst>
                <a:gd name="adj" fmla="val 25000"/>
              </a:avLst>
            </a:prstGeom>
            <a:solidFill>
              <a:srgbClr val="F9CB9C"/>
            </a:solidFill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6" name="Shape 467"/>
            <p:cNvSpPr txBox="1"/>
            <p:nvPr/>
          </p:nvSpPr>
          <p:spPr>
            <a:xfrm>
              <a:off x="2844728" y="4688597"/>
              <a:ext cx="1318500" cy="56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350" tIns="91350" rIns="91350" bIns="91350" anchor="t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3x3</a:t>
              </a:r>
            </a:p>
          </p:txBody>
        </p:sp>
        <p:sp>
          <p:nvSpPr>
            <p:cNvPr id="27" name="Shape 468"/>
            <p:cNvSpPr/>
            <p:nvPr/>
          </p:nvSpPr>
          <p:spPr>
            <a:xfrm>
              <a:off x="1870978" y="4862553"/>
              <a:ext cx="891599" cy="897960"/>
            </a:xfrm>
            <a:prstGeom prst="can">
              <a:avLst>
                <a:gd name="adj" fmla="val 25000"/>
              </a:avLst>
            </a:prstGeom>
            <a:solidFill>
              <a:srgbClr val="F9CB9C"/>
            </a:solidFill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Shape 469"/>
            <p:cNvSpPr/>
            <p:nvPr/>
          </p:nvSpPr>
          <p:spPr>
            <a:xfrm>
              <a:off x="2101075" y="4266064"/>
              <a:ext cx="431400" cy="728637"/>
            </a:xfrm>
            <a:prstGeom prst="can">
              <a:avLst>
                <a:gd name="adj" fmla="val 25000"/>
              </a:avLst>
            </a:prstGeom>
            <a:solidFill>
              <a:srgbClr val="F9CB9C"/>
            </a:solidFill>
            <a:ln w="19050" cap="flat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350" tIns="91350" rIns="91350" bIns="91350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endPara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9" name="Shape 470"/>
            <p:cNvSpPr txBox="1"/>
            <p:nvPr/>
          </p:nvSpPr>
          <p:spPr>
            <a:xfrm>
              <a:off x="3273175" y="5442633"/>
              <a:ext cx="1318500" cy="564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350" tIns="91350" rIns="91350" bIns="91350" anchor="t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5x5</a:t>
              </a:r>
            </a:p>
          </p:txBody>
        </p:sp>
      </p:grpSp>
      <p:sp>
        <p:nvSpPr>
          <p:cNvPr id="32" name="Rectangle 11">
            <a:extLst>
              <a:ext uri="{FF2B5EF4-FFF2-40B4-BE49-F238E27FC236}">
                <a16:creationId xmlns:a16="http://schemas.microsoft.com/office/drawing/2014/main" id="{320ED388-A44D-4D5A-A16E-8476180B1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43000"/>
            <a:ext cx="60198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GoogLeNet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inception module: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48E9E9-5C07-4DD6-BF69-B426C4ACB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31" y="3140735"/>
            <a:ext cx="4040604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25" y="1106988"/>
            <a:ext cx="8699550" cy="2779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228600" y="6412468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Adobe Caslon Pro"/>
                <a:cs typeface="Adobe Caslon Pro"/>
              </a:rPr>
              <a:t>[Going Deep with Convolutions, </a:t>
            </a:r>
            <a:r>
              <a:rPr lang="en-US" sz="1600" dirty="0" err="1">
                <a:solidFill>
                  <a:srgbClr val="000000"/>
                </a:solidFill>
                <a:latin typeface="Adobe Caslon Pro"/>
                <a:cs typeface="Adobe Caslon Pro"/>
              </a:rPr>
              <a:t>Szegedy</a:t>
            </a:r>
            <a:r>
              <a:rPr lang="en-US" sz="1600" dirty="0">
                <a:solidFill>
                  <a:srgbClr val="000000"/>
                </a:solidFill>
                <a:latin typeface="Adobe Caslon Pro"/>
                <a:cs typeface="Adobe Caslon Pro"/>
              </a:rPr>
              <a:t> et al., arXiv:1409.4842, 2014]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381000" y="3815688"/>
            <a:ext cx="8458200" cy="223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11000"/>
              </a:lnSpc>
              <a:spcBef>
                <a:spcPts val="1200"/>
              </a:spcBef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Width of inception modules ranges from 256 filters (in early modules) 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1024 in top inception modules.</a:t>
            </a:r>
          </a:p>
          <a:p>
            <a:pPr marL="342900" indent="-342900">
              <a:lnSpc>
                <a:spcPct val="111000"/>
              </a:lnSpc>
              <a:spcBef>
                <a:spcPts val="1200"/>
              </a:spcBef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Can remove fully connected layers on top completely</a:t>
            </a:r>
          </a:p>
          <a:p>
            <a:pPr marL="342900" indent="-342900">
              <a:lnSpc>
                <a:spcPct val="111000"/>
              </a:lnSpc>
              <a:spcBef>
                <a:spcPts val="1200"/>
              </a:spcBef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Number of parameters is reduced to 5 million</a:t>
            </a:r>
          </a:p>
          <a:p>
            <a:pPr marL="342900" indent="-342900">
              <a:lnSpc>
                <a:spcPct val="111000"/>
              </a:lnSpc>
              <a:spcBef>
                <a:spcPts val="1200"/>
              </a:spcBef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6.7% top-5 validation error 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Imagnet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F1CCA818-175D-4492-83AB-36CDB8A39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err="1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GoogLeNet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387626" y="133003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Residual Networks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200" y="6519446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[He, Zhang,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Ren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, Sun, CVPR 2016]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71880"/>
            <a:ext cx="5562600" cy="1936776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134172" y="990600"/>
            <a:ext cx="7562027" cy="614960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386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064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741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418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/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Really, really deep convnets do not train well, E.g. CIFAR10: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34172" y="3630577"/>
            <a:ext cx="9009827" cy="539316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386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064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741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418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/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Reaso</a:t>
            </a:r>
            <a:r>
              <a:rPr lang="en-US" b="1" kern="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gradients involve multiplications of a # of matrices proportional to depth. </a:t>
            </a:r>
            <a:endParaRPr 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399924"/>
            <a:ext cx="2989334" cy="1696076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591100B-CD44-4659-9C95-B8695DCB5E54}"/>
              </a:ext>
            </a:extLst>
          </p:cNvPr>
          <p:cNvSpPr txBox="1">
            <a:spLocks/>
          </p:cNvSpPr>
          <p:nvPr/>
        </p:nvSpPr>
        <p:spPr>
          <a:xfrm>
            <a:off x="154051" y="3997520"/>
            <a:ext cx="9009827" cy="539316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386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064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741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418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/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Vanishing/exploding gradients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gradients get very small/very large. </a:t>
            </a:r>
            <a:endParaRPr 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32E720F-8A52-40FA-86C0-9A61C4C8A100}"/>
              </a:ext>
            </a:extLst>
          </p:cNvPr>
          <p:cNvSpPr txBox="1">
            <a:spLocks/>
          </p:cNvSpPr>
          <p:nvPr/>
        </p:nvSpPr>
        <p:spPr>
          <a:xfrm>
            <a:off x="3067199" y="4459421"/>
            <a:ext cx="6076800" cy="788541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386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064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741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418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/>
            <a:r>
              <a:rPr lang="en-US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idea</a:t>
            </a: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introduce “identity shortcut” connection, skipping one or more layers.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666086-B8C5-48E3-AE00-099070B63174}"/>
              </a:ext>
            </a:extLst>
          </p:cNvPr>
          <p:cNvSpPr txBox="1">
            <a:spLocks/>
          </p:cNvSpPr>
          <p:nvPr/>
        </p:nvSpPr>
        <p:spPr>
          <a:xfrm>
            <a:off x="3087078" y="5160655"/>
            <a:ext cx="6076800" cy="788541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386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064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741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418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/>
            <a:r>
              <a:rPr 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Intuition</a:t>
            </a: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network can easily simulate shallower network (at initialization, F is not too far from 0  map), so performance should not degrade by going deeper.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6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-914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Residual Networks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200" y="6519446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[He, Zhang,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Ren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, Sun, CVPR 2016]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14" y="0"/>
            <a:ext cx="305075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69" y="1578494"/>
            <a:ext cx="4333741" cy="1508914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134173" y="990600"/>
            <a:ext cx="5119352" cy="614960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386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064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741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418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/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Really, really deep </a:t>
            </a:r>
            <a:r>
              <a:rPr lang="en-US" sz="1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convnets</a:t>
            </a: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do not train well, </a:t>
            </a:r>
            <a:b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E.g. CIFAR10: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34173" y="3122758"/>
            <a:ext cx="3183530" cy="1525442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386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064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741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418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/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Key idea: introduce “identity shortcut”</a:t>
            </a:r>
          </a:p>
          <a:p>
            <a:pPr fontAlgn="auto"/>
            <a:endParaRPr 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57660" y="3352800"/>
            <a:ext cx="2950429" cy="2565975"/>
            <a:chOff x="3157660" y="3352800"/>
            <a:chExt cx="2950429" cy="25659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7660" y="3352800"/>
              <a:ext cx="2755197" cy="194685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200400" y="5334000"/>
              <a:ext cx="290768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677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354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0322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7094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386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064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197412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4188" algn="l" defTabSz="456772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fontAlgn="auto"/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With </a:t>
              </a:r>
              <a:r>
                <a:rPr lang="en-US" sz="16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ensembling</a:t>
              </a:r>
              <a:r>
                <a:rPr 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3.57% top-5 test error on ImageNet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90" y="3930311"/>
            <a:ext cx="2989334" cy="16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07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Decrease in # of parameters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74255" y="1525374"/>
            <a:ext cx="4572000" cy="82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Fully connected:  200x200 image, 40K hidden units, </a:t>
            </a:r>
            <a:r>
              <a:rPr lang="en-US" sz="2200" dirty="0">
                <a:solidFill>
                  <a:srgbClr val="8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~2B parameters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23336"/>
            <a:ext cx="3048001" cy="3603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D231E-21E1-493B-9BFB-DE8AE2A5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143" y="2667474"/>
            <a:ext cx="3196527" cy="3807929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D4E01B81-B080-4219-BC69-46E19AE72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6255" y="1337471"/>
            <a:ext cx="452261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111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Convolutional: 200x200 image, 40K hidden units, window size 10x10, </a:t>
            </a:r>
            <a:b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~4M parameters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387626" y="133003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Dense Convolutional Networks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200" y="6519446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[Huang, Liu, Weinberger, van der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Maaten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, CVPR 2017]</a:t>
            </a: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134172" y="990600"/>
            <a:ext cx="7562027" cy="614960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386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064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741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418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/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Information in </a:t>
            </a:r>
            <a:r>
              <a:rPr lang="en-US" sz="18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ResNets</a:t>
            </a: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is only carried implicitly, through addition.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32E720F-8A52-40FA-86C0-9A61C4C8A100}"/>
              </a:ext>
            </a:extLst>
          </p:cNvPr>
          <p:cNvSpPr txBox="1">
            <a:spLocks/>
          </p:cNvSpPr>
          <p:nvPr/>
        </p:nvSpPr>
        <p:spPr>
          <a:xfrm>
            <a:off x="154051" y="1416623"/>
            <a:ext cx="8380349" cy="788541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386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064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741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418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/>
            <a:r>
              <a:rPr 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Idea</a:t>
            </a: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explicitly forward output of layer to *</a:t>
            </a:r>
            <a:r>
              <a:rPr lang="en-US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all</a:t>
            </a: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 future layers (by </a:t>
            </a:r>
            <a:r>
              <a:rPr lang="en-US" sz="1800" b="1" kern="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concatenation</a:t>
            </a: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666086-B8C5-48E3-AE00-099070B63174}"/>
              </a:ext>
            </a:extLst>
          </p:cNvPr>
          <p:cNvSpPr txBox="1">
            <a:spLocks/>
          </p:cNvSpPr>
          <p:nvPr/>
        </p:nvSpPr>
        <p:spPr>
          <a:xfrm>
            <a:off x="115122" y="3573763"/>
            <a:ext cx="8915400" cy="788541"/>
          </a:xfrm>
          <a:prstGeom prst="rect">
            <a:avLst/>
          </a:prstGeom>
          <a:noFill/>
          <a:ln>
            <a:noFill/>
          </a:ln>
        </p:spPr>
        <p:txBody>
          <a:bodyPr lIns="91350" tIns="91350" rIns="91350" bIns="91350" anchor="t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677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354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0322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709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386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064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197412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4188" algn="l" defTabSz="456772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/>
            <a:r>
              <a:rPr 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Intuition</a:t>
            </a:r>
            <a:r>
              <a:rPr 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helps vanishing gradients; encourage reuse features (&amp; hence reduce parameter count);  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A836C7-CBA5-457F-9CC9-8576B3C8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0" y="1863776"/>
            <a:ext cx="8380349" cy="160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C1757DC-9847-47E2-91B6-A731CB25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473" y="4143733"/>
            <a:ext cx="4837877" cy="226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7CB55-1811-4505-A4C9-5267D8705664}"/>
              </a:ext>
            </a:extLst>
          </p:cNvPr>
          <p:cNvSpPr/>
          <p:nvPr/>
        </p:nvSpPr>
        <p:spPr>
          <a:xfrm>
            <a:off x="5562600" y="6315230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/>
            <a:r>
              <a:rPr lang="en-US" sz="15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Full architecture for </a:t>
            </a:r>
            <a:r>
              <a:rPr lang="en-US" sz="1500" i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Imagenet</a:t>
            </a:r>
            <a:r>
              <a:rPr lang="en-US" sz="150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1E414A1-E282-4D1C-86FD-5390F9246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49" y="4331808"/>
            <a:ext cx="2971801" cy="214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97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8" grpId="0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Debugging hints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196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Check gradients numerically by finite differences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Visualize features (feature maps need to be uncorrelated) and have high variance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50822"/>
            <a:ext cx="4741024" cy="3197578"/>
          </a:xfrm>
          <a:prstGeom prst="rect">
            <a:avLst/>
          </a:prstGeom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5181600" y="3211293"/>
            <a:ext cx="3733800" cy="1589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Good training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hidden units are sparse across samples 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</a:t>
            </a:r>
            <a:r>
              <a:rPr lang="en-US" sz="16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Marc'Aurelio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Ranzato</a:t>
            </a:r>
            <a:r>
              <a:rPr lang="en-US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, CVPR 2014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196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Check gradients numerically by finite differences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Visualize features (feature maps need to be uncorrelated) and have high variance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5181600" y="3211293"/>
            <a:ext cx="3733800" cy="196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Bad training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many hidden units ignore the input and/or</a:t>
            </a:r>
          </a:p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exhibit strong correlations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11000"/>
              </a:lnSpc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124200"/>
            <a:ext cx="4749393" cy="32032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Marc'Aurelio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Ranzato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, CVPR 2014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6E08BB76-E356-4784-9BAB-3A43490E2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Debugging hints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3844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Check gradients numerically by finite differences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Visualize features (feature maps need to be uncorrelated) and have high variance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Visualize parameters: learned features should exhibit structure and should be uncorrelated and are uncorrelated 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61" y="3890434"/>
            <a:ext cx="8912193" cy="25865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Marc'Aurelio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Ranzato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, CVPR 2014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586E6550-73D0-4820-A7C6-ECD160D90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Debugging hints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Debugging hints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609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Check gradients numerically by finite differences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Visualize features (feature maps need to be uncorrelated) and have high variance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Visualize parameters: learned features should exhibit structure and should be uncorrelated and are uncorrelated 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Measure error on both training and validation set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Test on a small subset of the data and check the error → 0.</a:t>
            </a: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11000"/>
              </a:lnSpc>
              <a:buFont typeface="Cambria" panose="02040503050406030204" pitchFamily="18" charset="0"/>
              <a:buChar char="֍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Marc'Aurelio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Ranzato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, CVPR 2014 tutorial] </a:t>
            </a:r>
          </a:p>
          <a:p>
            <a:pPr marL="285750" indent="-285750" defTabSz="456772">
              <a:spcBef>
                <a:spcPct val="20000"/>
              </a:spcBef>
              <a:buFont typeface="Cambria" panose="02040503050406030204" pitchFamily="18" charset="0"/>
              <a:buChar char="֍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marL="285750" indent="-285750" defTabSz="456772">
              <a:spcBef>
                <a:spcPct val="20000"/>
              </a:spcBef>
              <a:buFont typeface="Cambria" panose="02040503050406030204" pitchFamily="18" charset="0"/>
              <a:buChar char="֍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When it does not work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8600" y="6412468"/>
            <a:ext cx="891540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6772">
              <a:spcBef>
                <a:spcPct val="200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[From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Marc'Aurelio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Ranzato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dobe Caslon Pro"/>
              </a:rPr>
              <a:t>, CVPR 2014 tutorial] </a:t>
            </a: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  <a:p>
            <a:pPr defTabSz="456772">
              <a:spcBef>
                <a:spcPct val="200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Adobe Caslon Pro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81000" y="1143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Training diverges: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3400" y="1524000"/>
            <a:ext cx="9372600" cy="94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Learning rate may be too large → decrease learning rate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Backprop is buggy → numerical gradient checking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81000" y="2586079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Parameters collapse / loss is minimized but accuracy is low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2943207"/>
            <a:ext cx="9372600" cy="94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Check loss function: is it appropriate for the task you want to solve?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 it have degenerate solutions?</a:t>
            </a: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81000" y="3957679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Network is underperforming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" y="4314807"/>
            <a:ext cx="9372600" cy="94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Compute flops and nr.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→  if too small, make net larger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Visualize hidden units/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→ fix optimization	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81000" y="53340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Network is too slow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3400" y="5691128"/>
            <a:ext cx="9372600" cy="47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GPU,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distrib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framework, make net smaller 	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Parameter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Sharing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3459" y="1522742"/>
            <a:ext cx="7620000" cy="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SzPct val="83000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Prior approach makes weights sensitive to translations: e.g.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7F5443-B644-45FD-9196-1EF9C81BA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70" y="2180756"/>
            <a:ext cx="8023459" cy="282342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97E69A2-72D0-4B40-882F-D23FEEB1E8ED}"/>
              </a:ext>
            </a:extLst>
          </p:cNvPr>
          <p:cNvSpPr/>
          <p:nvPr/>
        </p:nvSpPr>
        <p:spPr>
          <a:xfrm>
            <a:off x="1828800" y="5562600"/>
            <a:ext cx="381000" cy="381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7A729-4017-425D-8051-05B8D4561C9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2019300" y="4343400"/>
            <a:ext cx="190500" cy="1219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51230-2BF9-4909-A5A4-346596B6A20B}"/>
              </a:ext>
            </a:extLst>
          </p:cNvPr>
          <p:cNvCxnSpPr>
            <a:stCxn id="3" idx="7"/>
          </p:cNvCxnSpPr>
          <p:nvPr/>
        </p:nvCxnSpPr>
        <p:spPr>
          <a:xfrm flipV="1">
            <a:off x="2154004" y="4495800"/>
            <a:ext cx="284396" cy="11225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E9E9EF-4AB8-465D-93C9-3E58902A7186}"/>
              </a:ext>
            </a:extLst>
          </p:cNvPr>
          <p:cNvCxnSpPr>
            <a:stCxn id="3" idx="6"/>
          </p:cNvCxnSpPr>
          <p:nvPr/>
        </p:nvCxnSpPr>
        <p:spPr>
          <a:xfrm flipV="1">
            <a:off x="2209800" y="4648200"/>
            <a:ext cx="457200" cy="11049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11">
            <a:extLst>
              <a:ext uri="{FF2B5EF4-FFF2-40B4-BE49-F238E27FC236}">
                <a16:creationId xmlns:a16="http://schemas.microsoft.com/office/drawing/2014/main" id="{9FE3AE10-AEB3-495F-ACFE-1162E68D8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76" y="5943600"/>
            <a:ext cx="2761648" cy="7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111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Might learn weights for nose detector here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D53BB96-8813-4844-BCC5-888334CC84AB}"/>
              </a:ext>
            </a:extLst>
          </p:cNvPr>
          <p:cNvSpPr/>
          <p:nvPr/>
        </p:nvSpPr>
        <p:spPr>
          <a:xfrm>
            <a:off x="6799496" y="5464310"/>
            <a:ext cx="381000" cy="381000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A83DAF-B1DD-4BB7-BA85-930257C6ED49}"/>
              </a:ext>
            </a:extLst>
          </p:cNvPr>
          <p:cNvCxnSpPr>
            <a:cxnSpLocks/>
            <a:stCxn id="22" idx="2"/>
          </p:cNvCxnSpPr>
          <p:nvPr/>
        </p:nvCxnSpPr>
        <p:spPr>
          <a:xfrm flipH="1" flipV="1">
            <a:off x="6109084" y="4461934"/>
            <a:ext cx="690412" cy="119287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26AD89-5F7C-46C2-AD98-5F99387A5AA5}"/>
              </a:ext>
            </a:extLst>
          </p:cNvPr>
          <p:cNvCxnSpPr>
            <a:cxnSpLocks/>
          </p:cNvCxnSpPr>
          <p:nvPr/>
        </p:nvCxnSpPr>
        <p:spPr>
          <a:xfrm flipH="1" flipV="1">
            <a:off x="6566284" y="4114800"/>
            <a:ext cx="461812" cy="135909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ACF6D5-A4D5-47BF-8B02-1FD58AB48E06}"/>
              </a:ext>
            </a:extLst>
          </p:cNvPr>
          <p:cNvCxnSpPr>
            <a:cxnSpLocks/>
          </p:cNvCxnSpPr>
          <p:nvPr/>
        </p:nvCxnSpPr>
        <p:spPr>
          <a:xfrm flipH="1" flipV="1">
            <a:off x="6337684" y="4267200"/>
            <a:ext cx="541245" cy="123825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11">
            <a:extLst>
              <a:ext uri="{FF2B5EF4-FFF2-40B4-BE49-F238E27FC236}">
                <a16:creationId xmlns:a16="http://schemas.microsoft.com/office/drawing/2014/main" id="{4FA0F04F-002B-4304-AA6A-C087ED15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72" y="5845310"/>
            <a:ext cx="2761648" cy="7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lnSpc>
                <a:spcPct val="111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But not learn weights for a nose detector here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Parameter Sharing</a:t>
            </a: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295400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Share matrix of parameters across some units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200" y="1860864"/>
            <a:ext cx="7620000" cy="131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2600"/>
              </a:lnSpc>
              <a:spcBef>
                <a:spcPts val="600"/>
              </a:spcBef>
              <a:spcAft>
                <a:spcPts val="1800"/>
              </a:spcAft>
              <a:buSzPct val="83000"/>
              <a:buFont typeface="Cambria" panose="02040503050406030204" pitchFamily="18" charset="0"/>
              <a:buChar char="֍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Units that are organized into the “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feature map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” share parameters</a:t>
            </a:r>
          </a:p>
          <a:p>
            <a:pPr marL="514350" indent="-514350">
              <a:lnSpc>
                <a:spcPts val="26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Hidden units within a feature map cover different positions in the image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358199"/>
            <a:ext cx="8327672" cy="3195001"/>
          </a:xfrm>
          <a:prstGeom prst="rect">
            <a:avLst/>
          </a:prstGeom>
        </p:spPr>
      </p:pic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6096000" y="5514429"/>
            <a:ext cx="2895600" cy="96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 eaLnBrk="1" fontAlgn="auto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800" i="1" dirty="0" err="1">
                <a:solidFill>
                  <a:srgbClr val="000090"/>
                </a:solidFill>
              </a:rPr>
              <a:t>W</a:t>
            </a:r>
            <a:r>
              <a:rPr lang="en-US" sz="1800" i="1" baseline="-25000" dirty="0" err="1">
                <a:solidFill>
                  <a:srgbClr val="000090"/>
                </a:solidFill>
              </a:rPr>
              <a:t>ij</a:t>
            </a:r>
            <a:r>
              <a:rPr lang="en-US" sz="1800" dirty="0">
                <a:solidFill>
                  <a:srgbClr val="000090"/>
                </a:solidFill>
                <a:latin typeface="Calibri"/>
                <a:ea typeface="+mn-ea"/>
                <a:cs typeface="+mn-cs"/>
              </a:rPr>
              <a:t> is the matrix connecting the </a:t>
            </a:r>
            <a:r>
              <a:rPr lang="en-US" sz="1800" i="1" dirty="0" err="1">
                <a:solidFill>
                  <a:srgbClr val="000090"/>
                </a:solidFill>
              </a:rPr>
              <a:t>i</a:t>
            </a:r>
            <a:r>
              <a:rPr lang="en-US" sz="1800" i="1" baseline="30000" dirty="0" err="1">
                <a:solidFill>
                  <a:srgbClr val="000090"/>
                </a:solidFill>
              </a:rPr>
              <a:t>th</a:t>
            </a:r>
            <a:r>
              <a:rPr lang="en-US" sz="1800" i="1" dirty="0">
                <a:solidFill>
                  <a:srgbClr val="000090"/>
                </a:solidFill>
              </a:rPr>
              <a:t> </a:t>
            </a:r>
            <a:r>
              <a:rPr lang="en-US" sz="1800" dirty="0">
                <a:solidFill>
                  <a:srgbClr val="000090"/>
                </a:solidFill>
                <a:latin typeface="Calibri"/>
                <a:ea typeface="+mn-ea"/>
                <a:cs typeface="+mn-cs"/>
              </a:rPr>
              <a:t>input channel with the </a:t>
            </a:r>
            <a:r>
              <a:rPr lang="en-US" sz="1800" i="1" dirty="0" err="1">
                <a:solidFill>
                  <a:srgbClr val="000090"/>
                </a:solidFill>
              </a:rPr>
              <a:t>j</a:t>
            </a:r>
            <a:r>
              <a:rPr lang="en-US" sz="1800" i="1" baseline="30000" dirty="0" err="1">
                <a:solidFill>
                  <a:srgbClr val="000090"/>
                </a:solidFill>
              </a:rPr>
              <a:t>th</a:t>
            </a:r>
            <a:r>
              <a:rPr lang="en-US" sz="1800" i="1" baseline="30000" dirty="0">
                <a:solidFill>
                  <a:srgbClr val="000090"/>
                </a:solidFill>
              </a:rPr>
              <a:t> </a:t>
            </a:r>
            <a:r>
              <a:rPr lang="en-US" sz="1800" dirty="0">
                <a:solidFill>
                  <a:srgbClr val="000090"/>
                </a:solidFill>
                <a:latin typeface="Calibri"/>
                <a:ea typeface="+mn-ea"/>
                <a:cs typeface="+mn-cs"/>
              </a:rPr>
              <a:t>feature </a:t>
            </a:r>
            <a:r>
              <a:rPr lang="en-US" sz="1800" dirty="0">
                <a:solidFill>
                  <a:srgbClr val="000099"/>
                </a:solidFill>
                <a:latin typeface="Calibri"/>
                <a:ea typeface="+mn-ea"/>
                <a:cs typeface="+mn-cs"/>
              </a:rPr>
              <a:t>map</a:t>
            </a:r>
            <a:endParaRPr lang="en-US" sz="1800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304800" y="5147380"/>
            <a:ext cx="2286000" cy="125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defTabSz="457200" eaLnBrk="1" fontAlgn="auto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800" i="1" dirty="0">
                <a:solidFill>
                  <a:srgbClr val="800000"/>
                </a:solidFill>
              </a:rPr>
              <a:t>same color</a:t>
            </a:r>
          </a:p>
          <a:p>
            <a:pPr algn="ctr" defTabSz="457200" eaLnBrk="1" fontAlgn="auto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800" i="1" dirty="0">
                <a:solidFill>
                  <a:srgbClr val="800000"/>
                </a:solidFill>
              </a:rPr>
              <a:t>= </a:t>
            </a:r>
          </a:p>
          <a:p>
            <a:pPr algn="ctr" defTabSz="457200" eaLnBrk="1" fontAlgn="auto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Times" charset="0"/>
              <a:buNone/>
            </a:pPr>
            <a:r>
              <a:rPr lang="en-US" sz="1800" i="1" dirty="0">
                <a:solidFill>
                  <a:srgbClr val="800000"/>
                </a:solidFill>
              </a:rPr>
              <a:t>same matrix of connection</a:t>
            </a:r>
            <a:endParaRPr lang="en-US" sz="1800" dirty="0">
              <a:solidFill>
                <a:srgbClr val="800000"/>
              </a:solidFill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381000" y="1066800"/>
            <a:ext cx="8382000" cy="83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Our goal is to design neural networks that are specifically adapted for such problems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2057400"/>
            <a:ext cx="8153400" cy="225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Must deal with very high-dimensional inputs: 150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150 pixels = 22500 inputs, or 3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22500 if RGB pixels 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exploit the 2D topology of pixels (or 3D for video data)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Can build in invariance to certain variations: translation, illumination, etc.  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81000" y="4410195"/>
            <a:ext cx="8382000" cy="438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Convolutional networks leverage these ideas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2000" y="4800600"/>
            <a:ext cx="8153400" cy="1815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 connectivity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Parameter sharing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</a:t>
            </a:r>
          </a:p>
          <a:p>
            <a:pPr marL="514350" indent="-514350">
              <a:lnSpc>
                <a:spcPts val="3400"/>
              </a:lnSpc>
              <a:buSzPct val="83000"/>
              <a:buFont typeface="Cambria" panose="02040503050406030204" pitchFamily="18" charset="0"/>
              <a:buChar char="֍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Pooling /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subsampling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hidden units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5801" y="5743222"/>
            <a:ext cx="2446866" cy="460022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FC6111C2-F2AA-4952-A9EB-BA5F3F25B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Desiderata for networks for vision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114409</TotalTime>
  <Words>2795</Words>
  <Application>Microsoft Office PowerPoint</Application>
  <PresentationFormat>On-screen Show (4:3)</PresentationFormat>
  <Paragraphs>441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Adobe Caslon Pro</vt:lpstr>
      <vt:lpstr>Arial</vt:lpstr>
      <vt:lpstr>Calibri</vt:lpstr>
      <vt:lpstr>Cambria</vt:lpstr>
      <vt:lpstr>Lucida Grande</vt:lpstr>
      <vt:lpstr>Times</vt:lpstr>
      <vt:lpstr>Office Theme</vt:lpstr>
      <vt:lpstr>10707 Deep Learning: Spring 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MIT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Learning Deep Generative Models</dc:title>
  <dc:subject/>
  <dc:creator>Ruslan Salakhutdinov</dc:creator>
  <cp:keywords/>
  <dc:description/>
  <cp:lastModifiedBy>Andrej Risteski</cp:lastModifiedBy>
  <cp:revision>458</cp:revision>
  <dcterms:created xsi:type="dcterms:W3CDTF">2017-08-27T19:04:26Z</dcterms:created>
  <dcterms:modified xsi:type="dcterms:W3CDTF">2021-02-02T06:04:05Z</dcterms:modified>
  <cp:category/>
</cp:coreProperties>
</file>